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7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82" autoAdjust="0"/>
    <p:restoredTop sz="94660"/>
  </p:normalViewPr>
  <p:slideViewPr>
    <p:cSldViewPr snapToGrid="0">
      <p:cViewPr varScale="1">
        <p:scale>
          <a:sx n="90" d="100"/>
          <a:sy n="90" d="100"/>
        </p:scale>
        <p:origin x="1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EBBAE-A4B8-47A8-8879-28E761A6887F}"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2AD26-1531-4E88-BEC0-D55F9B54DC23}" type="slidenum">
              <a:rPr lang="en-US" smtClean="0"/>
              <a:t>‹#›</a:t>
            </a:fld>
            <a:endParaRPr lang="en-US"/>
          </a:p>
        </p:txBody>
      </p:sp>
    </p:spTree>
    <p:extLst>
      <p:ext uri="{BB962C8B-B14F-4D97-AF65-F5344CB8AC3E}">
        <p14:creationId xmlns:p14="http://schemas.microsoft.com/office/powerpoint/2010/main" val="356149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1</a:t>
            </a:fld>
            <a:endParaRPr kumimoji="1" lang="zh-CN" altLang="en-US"/>
          </a:p>
        </p:txBody>
      </p:sp>
    </p:spTree>
    <p:extLst>
      <p:ext uri="{BB962C8B-B14F-4D97-AF65-F5344CB8AC3E}">
        <p14:creationId xmlns:p14="http://schemas.microsoft.com/office/powerpoint/2010/main" val="383570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4</a:t>
            </a:fld>
            <a:endParaRPr kumimoji="1" lang="zh-CN" altLang="en-US"/>
          </a:p>
        </p:txBody>
      </p:sp>
    </p:spTree>
    <p:extLst>
      <p:ext uri="{BB962C8B-B14F-4D97-AF65-F5344CB8AC3E}">
        <p14:creationId xmlns:p14="http://schemas.microsoft.com/office/powerpoint/2010/main" val="140491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7</a:t>
            </a:fld>
            <a:endParaRPr kumimoji="1" lang="zh-CN" altLang="en-US"/>
          </a:p>
        </p:txBody>
      </p:sp>
    </p:spTree>
    <p:extLst>
      <p:ext uri="{BB962C8B-B14F-4D97-AF65-F5344CB8AC3E}">
        <p14:creationId xmlns:p14="http://schemas.microsoft.com/office/powerpoint/2010/main" val="55410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8</a:t>
            </a:fld>
            <a:endParaRPr kumimoji="1" lang="zh-CN" altLang="en-US"/>
          </a:p>
        </p:txBody>
      </p:sp>
    </p:spTree>
    <p:extLst>
      <p:ext uri="{BB962C8B-B14F-4D97-AF65-F5344CB8AC3E}">
        <p14:creationId xmlns:p14="http://schemas.microsoft.com/office/powerpoint/2010/main" val="260263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9</a:t>
            </a:fld>
            <a:endParaRPr kumimoji="1" lang="zh-CN" altLang="en-US"/>
          </a:p>
        </p:txBody>
      </p:sp>
    </p:spTree>
    <p:extLst>
      <p:ext uri="{BB962C8B-B14F-4D97-AF65-F5344CB8AC3E}">
        <p14:creationId xmlns:p14="http://schemas.microsoft.com/office/powerpoint/2010/main" val="234677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10</a:t>
            </a:fld>
            <a:endParaRPr kumimoji="1" lang="zh-CN" altLang="en-US"/>
          </a:p>
        </p:txBody>
      </p:sp>
    </p:spTree>
    <p:extLst>
      <p:ext uri="{BB962C8B-B14F-4D97-AF65-F5344CB8AC3E}">
        <p14:creationId xmlns:p14="http://schemas.microsoft.com/office/powerpoint/2010/main" val="175856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6C6F83-540D-334B-BB7A-347CE6723471}" type="slidenum">
              <a:rPr kumimoji="1" lang="zh-CN" altLang="en-US" smtClean="0"/>
              <a:t>11</a:t>
            </a:fld>
            <a:endParaRPr kumimoji="1" lang="zh-CN" altLang="en-US"/>
          </a:p>
        </p:txBody>
      </p:sp>
    </p:spTree>
    <p:extLst>
      <p:ext uri="{BB962C8B-B14F-4D97-AF65-F5344CB8AC3E}">
        <p14:creationId xmlns:p14="http://schemas.microsoft.com/office/powerpoint/2010/main" val="223875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A3FEE1-3B88-4943-AE24-2B3075DDF5D8}"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10779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A3FEE1-3B88-4943-AE24-2B3075DDF5D8}"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3735596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A3FEE1-3B88-4943-AE24-2B3075DDF5D8}"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152658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A3FEE1-3B88-4943-AE24-2B3075DDF5D8}"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226572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A3FEE1-3B88-4943-AE24-2B3075DDF5D8}"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366488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A3FEE1-3B88-4943-AE24-2B3075DDF5D8}"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355830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A3FEE1-3B88-4943-AE24-2B3075DDF5D8}"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1995341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A3FEE1-3B88-4943-AE24-2B3075DDF5D8}"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146022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FEE1-3B88-4943-AE24-2B3075DDF5D8}"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388387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FEE1-3B88-4943-AE24-2B3075DDF5D8}"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191604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FEE1-3B88-4943-AE24-2B3075DDF5D8}"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51473-7158-4E95-ADC0-B715DDB829D0}" type="slidenum">
              <a:rPr lang="en-US" smtClean="0"/>
              <a:t>‹#›</a:t>
            </a:fld>
            <a:endParaRPr lang="en-US"/>
          </a:p>
        </p:txBody>
      </p:sp>
    </p:spTree>
    <p:extLst>
      <p:ext uri="{BB962C8B-B14F-4D97-AF65-F5344CB8AC3E}">
        <p14:creationId xmlns:p14="http://schemas.microsoft.com/office/powerpoint/2010/main" val="411057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FEE1-3B88-4943-AE24-2B3075DDF5D8}" type="datetimeFigureOut">
              <a:rPr lang="en-US" smtClean="0"/>
              <a:t>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51473-7158-4E95-ADC0-B715DDB829D0}" type="slidenum">
              <a:rPr lang="en-US" smtClean="0"/>
              <a:t>‹#›</a:t>
            </a:fld>
            <a:endParaRPr lang="en-US"/>
          </a:p>
        </p:txBody>
      </p:sp>
    </p:spTree>
    <p:extLst>
      <p:ext uri="{BB962C8B-B14F-4D97-AF65-F5344CB8AC3E}">
        <p14:creationId xmlns:p14="http://schemas.microsoft.com/office/powerpoint/2010/main" val="257617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http://images1.tuoitre.vn/tianyon/ImageView.aspx?ThumbnailID=516808" TargetMode="Externa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单角的矩形 3">
            <a:extLst>
              <a:ext uri="{FF2B5EF4-FFF2-40B4-BE49-F238E27FC236}">
                <a16:creationId xmlns="" xmlns:a16="http://schemas.microsoft.com/office/drawing/2014/main" id="{EE092BFF-F822-8B40-BC0B-0C5CF1E009E4}"/>
              </a:ext>
            </a:extLst>
          </p:cNvPr>
          <p:cNvSpPr/>
          <p:nvPr/>
        </p:nvSpPr>
        <p:spPr>
          <a:xfrm flipH="1">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3069566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3069566 w 12192000"/>
              <a:gd name="connsiteY1" fmla="*/ 0 h 6858000"/>
              <a:gd name="connsiteX2" fmla="*/ 12192000 w 12192000"/>
              <a:gd name="connsiteY2" fmla="*/ 638786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3069566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3069566" y="0"/>
                </a:lnTo>
                <a:lnTo>
                  <a:pt x="12192000" y="6858000"/>
                </a:lnTo>
                <a:lnTo>
                  <a:pt x="0" y="6858000"/>
                </a:lnTo>
                <a:lnTo>
                  <a:pt x="0" y="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pic>
        <p:nvPicPr>
          <p:cNvPr id="14" name="图片 13">
            <a:extLst>
              <a:ext uri="{FF2B5EF4-FFF2-40B4-BE49-F238E27FC236}">
                <a16:creationId xmlns="" xmlns:a16="http://schemas.microsoft.com/office/drawing/2014/main" id="{27C7613D-8392-1742-AFB4-14562DE2E645}"/>
              </a:ext>
            </a:extLst>
          </p:cNvPr>
          <p:cNvPicPr>
            <a:picLocks noChangeAspect="1"/>
          </p:cNvPicPr>
          <p:nvPr/>
        </p:nvPicPr>
        <p:blipFill>
          <a:blip r:embed="rId3"/>
          <a:stretch>
            <a:fillRect/>
          </a:stretch>
        </p:blipFill>
        <p:spPr>
          <a:xfrm>
            <a:off x="2726005" y="448616"/>
            <a:ext cx="3256956" cy="3758026"/>
          </a:xfrm>
          <a:prstGeom prst="rect">
            <a:avLst/>
          </a:prstGeom>
        </p:spPr>
      </p:pic>
      <p:pic>
        <p:nvPicPr>
          <p:cNvPr id="12" name="图片 11">
            <a:extLst>
              <a:ext uri="{FF2B5EF4-FFF2-40B4-BE49-F238E27FC236}">
                <a16:creationId xmlns="" xmlns:a16="http://schemas.microsoft.com/office/drawing/2014/main" id="{FACBEAA8-22E2-B642-98D6-C1D86C76CA7B}"/>
              </a:ext>
            </a:extLst>
          </p:cNvPr>
          <p:cNvPicPr>
            <a:picLocks noChangeAspect="1"/>
          </p:cNvPicPr>
          <p:nvPr/>
        </p:nvPicPr>
        <p:blipFill>
          <a:blip r:embed="rId4"/>
          <a:stretch>
            <a:fillRect/>
          </a:stretch>
        </p:blipFill>
        <p:spPr>
          <a:xfrm>
            <a:off x="8492379" y="1292928"/>
            <a:ext cx="1982880" cy="726125"/>
          </a:xfrm>
          <a:prstGeom prst="rect">
            <a:avLst/>
          </a:prstGeom>
        </p:spPr>
      </p:pic>
      <p:pic>
        <p:nvPicPr>
          <p:cNvPr id="15" name="图片 14">
            <a:extLst>
              <a:ext uri="{FF2B5EF4-FFF2-40B4-BE49-F238E27FC236}">
                <a16:creationId xmlns="" xmlns:a16="http://schemas.microsoft.com/office/drawing/2014/main" id="{4EBB9057-8611-8D42-9C51-1DEE2A2400FD}"/>
              </a:ext>
            </a:extLst>
          </p:cNvPr>
          <p:cNvPicPr>
            <a:picLocks noChangeAspect="1"/>
          </p:cNvPicPr>
          <p:nvPr/>
        </p:nvPicPr>
        <p:blipFill>
          <a:blip r:embed="rId5"/>
          <a:stretch>
            <a:fillRect/>
          </a:stretch>
        </p:blipFill>
        <p:spPr>
          <a:xfrm>
            <a:off x="1127586" y="1950236"/>
            <a:ext cx="1284449" cy="1106053"/>
          </a:xfrm>
          <a:prstGeom prst="rect">
            <a:avLst/>
          </a:prstGeom>
        </p:spPr>
      </p:pic>
      <p:sp>
        <p:nvSpPr>
          <p:cNvPr id="16" name="文本框 15">
            <a:extLst>
              <a:ext uri="{FF2B5EF4-FFF2-40B4-BE49-F238E27FC236}">
                <a16:creationId xmlns="" xmlns:a16="http://schemas.microsoft.com/office/drawing/2014/main" id="{349B8F65-498A-BE43-A98E-ACC8287A69DD}"/>
              </a:ext>
            </a:extLst>
          </p:cNvPr>
          <p:cNvSpPr txBox="1"/>
          <p:nvPr/>
        </p:nvSpPr>
        <p:spPr>
          <a:xfrm>
            <a:off x="800100" y="1445413"/>
            <a:ext cx="10819311" cy="3669512"/>
          </a:xfrm>
          <a:prstGeom prst="rect">
            <a:avLst/>
          </a:prstGeom>
          <a:noFill/>
        </p:spPr>
        <p:txBody>
          <a:bodyPr wrap="square" rtlCol="0">
            <a:noAutofit/>
          </a:bodyPr>
          <a:lstStyle/>
          <a:p>
            <a:pPr algn="ctr"/>
            <a:r>
              <a:rPr lang="vi-VN" altLang="zh-CN" sz="6000" spc="600" dirty="0">
                <a:solidFill>
                  <a:srgbClr val="0070C0"/>
                </a:solidFill>
                <a:latin typeface="Tahoma" panose="020B0604030504040204" pitchFamily="34" charset="0"/>
                <a:ea typeface="Tahoma" panose="020B0604030504040204" pitchFamily="34" charset="0"/>
                <a:cs typeface="Tahoma" panose="020B0604030504040204" pitchFamily="34" charset="0"/>
              </a:rPr>
              <a:t>SÁNG </a:t>
            </a:r>
            <a:r>
              <a:rPr lang="vi-VN" altLang="zh-CN" sz="6000" spc="600" dirty="0" smtClean="0">
                <a:solidFill>
                  <a:srgbClr val="0070C0"/>
                </a:solidFill>
                <a:latin typeface="Tahoma" panose="020B0604030504040204" pitchFamily="34" charset="0"/>
                <a:ea typeface="Tahoma" panose="020B0604030504040204" pitchFamily="34" charset="0"/>
                <a:cs typeface="Tahoma" panose="020B0604030504040204" pitchFamily="34" charset="0"/>
              </a:rPr>
              <a:t>TẠO</a:t>
            </a:r>
            <a:r>
              <a:rPr lang="en-US" altLang="zh-CN" sz="6000" spc="600" dirty="0" smtClean="0">
                <a:solidFill>
                  <a:srgbClr val="0070C0"/>
                </a:solidFill>
                <a:latin typeface="Tahoma" panose="020B0604030504040204" pitchFamily="34" charset="0"/>
                <a:ea typeface="Tahoma" panose="020B0604030504040204" pitchFamily="34" charset="0"/>
                <a:cs typeface="Tahoma" panose="020B0604030504040204" pitchFamily="34" charset="0"/>
              </a:rPr>
              <a:t>, HIỆU QUẢ TRONG CÔNG VIỆC</a:t>
            </a:r>
          </a:p>
          <a:p>
            <a:pPr algn="ctr"/>
            <a:r>
              <a:rPr lang="en-US" altLang="zh-CN" sz="3600" spc="600"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p>
          <a:p>
            <a:pPr algn="ctr"/>
            <a:r>
              <a:rPr lang="en-US" altLang="zh-CN" sz="3600" spc="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zh-CN" sz="3600" spc="600" dirty="0" smtClean="0">
                <a:solidFill>
                  <a:srgbClr val="0070C0"/>
                </a:solidFill>
                <a:latin typeface="Tahoma" panose="020B0604030504040204" pitchFamily="34" charset="0"/>
                <a:ea typeface="Tahoma" panose="020B0604030504040204" pitchFamily="34" charset="0"/>
                <a:cs typeface="Tahoma" panose="020B0604030504040204" pitchFamily="34" charset="0"/>
              </a:rPr>
              <a:t>        TÍCH HỢP BÀI 8 VÀ 9 </a:t>
            </a:r>
            <a:endParaRPr lang="zh-CN" altLang="en-US" sz="3600" spc="600" dirty="0">
              <a:solidFill>
                <a:srgbClr val="0070C0"/>
              </a:solidFill>
              <a:latin typeface="Tahoma" panose="020B0604030504040204" pitchFamily="34" charset="0"/>
              <a:ea typeface="字魂35号-经典雅黑" panose="02000000000000000000" pitchFamily="2" charset="-122"/>
              <a:cs typeface="Tahoma" panose="020B0604030504040204" pitchFamily="34" charset="0"/>
            </a:endParaRPr>
          </a:p>
        </p:txBody>
      </p:sp>
      <p:sp>
        <p:nvSpPr>
          <p:cNvPr id="18" name="直角三角形 17">
            <a:extLst>
              <a:ext uri="{FF2B5EF4-FFF2-40B4-BE49-F238E27FC236}">
                <a16:creationId xmlns="" xmlns:a16="http://schemas.microsoft.com/office/drawing/2014/main" id="{E65EED97-4659-9442-B730-59D682FB161E}"/>
              </a:ext>
            </a:extLst>
          </p:cNvPr>
          <p:cNvSpPr/>
          <p:nvPr/>
        </p:nvSpPr>
        <p:spPr>
          <a:xfrm rot="5400000">
            <a:off x="625947" y="446462"/>
            <a:ext cx="1297802" cy="130211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9" name="直角三角形 18">
            <a:extLst>
              <a:ext uri="{FF2B5EF4-FFF2-40B4-BE49-F238E27FC236}">
                <a16:creationId xmlns="" xmlns:a16="http://schemas.microsoft.com/office/drawing/2014/main" id="{C8F5B187-280F-FD4E-9F68-C9018A0B170C}"/>
              </a:ext>
            </a:extLst>
          </p:cNvPr>
          <p:cNvSpPr/>
          <p:nvPr/>
        </p:nvSpPr>
        <p:spPr>
          <a:xfrm rot="16200000">
            <a:off x="10323192" y="4629441"/>
            <a:ext cx="1297802" cy="1302111"/>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cxnSp>
        <p:nvCxnSpPr>
          <p:cNvPr id="21" name="直线连接符 20">
            <a:extLst>
              <a:ext uri="{FF2B5EF4-FFF2-40B4-BE49-F238E27FC236}">
                <a16:creationId xmlns="" xmlns:a16="http://schemas.microsoft.com/office/drawing/2014/main" id="{C252771F-2F86-3D42-B9F1-24C6BD27D123}"/>
              </a:ext>
            </a:extLst>
          </p:cNvPr>
          <p:cNvCxnSpPr/>
          <p:nvPr/>
        </p:nvCxnSpPr>
        <p:spPr>
          <a:xfrm>
            <a:off x="623792" y="1950235"/>
            <a:ext cx="0" cy="3630297"/>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 xmlns:a16="http://schemas.microsoft.com/office/drawing/2014/main" id="{694E4886-0620-0242-9204-3C18386F971E}"/>
              </a:ext>
            </a:extLst>
          </p:cNvPr>
          <p:cNvCxnSpPr>
            <a:cxnSpLocks/>
          </p:cNvCxnSpPr>
          <p:nvPr/>
        </p:nvCxnSpPr>
        <p:spPr>
          <a:xfrm>
            <a:off x="11619412" y="2474263"/>
            <a:ext cx="0" cy="192636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97030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D26F0824-5BFC-DB44-BB60-18C0C4341569}"/>
              </a:ext>
            </a:extLst>
          </p:cNvPr>
          <p:cNvPicPr>
            <a:picLocks noChangeAspect="1"/>
          </p:cNvPicPr>
          <p:nvPr/>
        </p:nvPicPr>
        <p:blipFill>
          <a:blip r:embed="rId3"/>
          <a:stretch>
            <a:fillRect/>
          </a:stretch>
        </p:blipFill>
        <p:spPr>
          <a:xfrm>
            <a:off x="4081530" y="1153844"/>
            <a:ext cx="2014353" cy="2324253"/>
          </a:xfrm>
          <a:prstGeom prst="rect">
            <a:avLst/>
          </a:prstGeom>
        </p:spPr>
      </p:pic>
      <p:sp>
        <p:nvSpPr>
          <p:cNvPr id="13" name="矩形 12">
            <a:extLst>
              <a:ext uri="{FF2B5EF4-FFF2-40B4-BE49-F238E27FC236}">
                <a16:creationId xmlns="" xmlns:a16="http://schemas.microsoft.com/office/drawing/2014/main" id="{1335A778-4C4E-A141-8011-08FDC137E8DA}"/>
              </a:ext>
            </a:extLst>
          </p:cNvPr>
          <p:cNvSpPr/>
          <p:nvPr/>
        </p:nvSpPr>
        <p:spPr>
          <a:xfrm>
            <a:off x="4921624" y="1963274"/>
            <a:ext cx="6236914" cy="2191871"/>
          </a:xfrm>
          <a:prstGeom prst="rect">
            <a:avLst/>
          </a:prstGeom>
          <a:solidFill>
            <a:schemeClr val="accent1">
              <a:lumMod val="40000"/>
              <a:lumOff val="6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2" name="矩形 1">
            <a:extLst>
              <a:ext uri="{FF2B5EF4-FFF2-40B4-BE49-F238E27FC236}">
                <a16:creationId xmlns="" xmlns:a16="http://schemas.microsoft.com/office/drawing/2014/main" id="{F2E9C557-CCEC-7543-BD9F-AD0EBFFEFA53}"/>
              </a:ext>
            </a:extLst>
          </p:cNvPr>
          <p:cNvSpPr/>
          <p:nvPr/>
        </p:nvSpPr>
        <p:spPr>
          <a:xfrm>
            <a:off x="3" y="0"/>
            <a:ext cx="31466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7" name="矩形 6">
            <a:extLst>
              <a:ext uri="{FF2B5EF4-FFF2-40B4-BE49-F238E27FC236}">
                <a16:creationId xmlns="" xmlns:a16="http://schemas.microsoft.com/office/drawing/2014/main" id="{4BF9FD0D-96E6-484B-9349-42B5B0510939}"/>
              </a:ext>
            </a:extLst>
          </p:cNvPr>
          <p:cNvSpPr/>
          <p:nvPr/>
        </p:nvSpPr>
        <p:spPr>
          <a:xfrm>
            <a:off x="1775013" y="2114521"/>
            <a:ext cx="2074659" cy="1418665"/>
          </a:xfrm>
          <a:prstGeom prst="rect">
            <a:avLst/>
          </a:prstGeom>
          <a:solidFill>
            <a:schemeClr val="accent3"/>
          </a:solidFill>
          <a:ln>
            <a:noFill/>
          </a:ln>
          <a:effectLst>
            <a:outerShdw blurRad="50800" dist="1143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8" name="矩形 7">
            <a:extLst>
              <a:ext uri="{FF2B5EF4-FFF2-40B4-BE49-F238E27FC236}">
                <a16:creationId xmlns="" xmlns:a16="http://schemas.microsoft.com/office/drawing/2014/main" id="{167ACDBB-AFCE-9746-8868-6896E43EDA58}"/>
              </a:ext>
            </a:extLst>
          </p:cNvPr>
          <p:cNvSpPr/>
          <p:nvPr/>
        </p:nvSpPr>
        <p:spPr>
          <a:xfrm>
            <a:off x="4921624" y="2505670"/>
            <a:ext cx="5221057" cy="923330"/>
          </a:xfrm>
          <a:prstGeom prst="rect">
            <a:avLst/>
          </a:prstGeom>
        </p:spPr>
        <p:txBody>
          <a:bodyPr wrap="square">
            <a:spAutoFit/>
          </a:bodyPr>
          <a:lstStyle/>
          <a:p>
            <a:pPr algn="ctr"/>
            <a:r>
              <a:rPr lang="vi-VN" altLang="zh-CN" sz="5400" dirty="0">
                <a:solidFill>
                  <a:schemeClr val="accent2">
                    <a:lumMod val="50000"/>
                  </a:schemeClr>
                </a:solidFill>
                <a:latin typeface="Calibri Light" panose="020F0302020204030204" pitchFamily="34" charset="0"/>
                <a:ea typeface="Source Han Sans CN Normal" panose="020B0400000000000000" pitchFamily="34" charset="-128"/>
                <a:cs typeface="Calibri Light" panose="020F0302020204030204" pitchFamily="34" charset="0"/>
              </a:rPr>
              <a:t>BIỂU HIỆN</a:t>
            </a:r>
            <a:endParaRPr lang="zh-CN" altLang="en-US" sz="5400" dirty="0">
              <a:solidFill>
                <a:schemeClr val="accent2">
                  <a:lumMod val="50000"/>
                </a:schemeClr>
              </a:solidFill>
              <a:latin typeface="Calibri Light" panose="020F0302020204030204" pitchFamily="34" charset="0"/>
              <a:ea typeface="Source Han Sans CN Normal" panose="020B0400000000000000" pitchFamily="34" charset="-128"/>
              <a:cs typeface="Calibri Light" panose="020F0302020204030204" pitchFamily="34" charset="0"/>
            </a:endParaRPr>
          </a:p>
        </p:txBody>
      </p:sp>
      <p:pic>
        <p:nvPicPr>
          <p:cNvPr id="11" name="图片 10">
            <a:extLst>
              <a:ext uri="{FF2B5EF4-FFF2-40B4-BE49-F238E27FC236}">
                <a16:creationId xmlns="" xmlns:a16="http://schemas.microsoft.com/office/drawing/2014/main" id="{710DBE20-18A1-8B44-990F-3E272C246D47}"/>
              </a:ext>
            </a:extLst>
          </p:cNvPr>
          <p:cNvPicPr>
            <a:picLocks noChangeAspect="1"/>
          </p:cNvPicPr>
          <p:nvPr/>
        </p:nvPicPr>
        <p:blipFill>
          <a:blip r:embed="rId4"/>
          <a:stretch>
            <a:fillRect/>
          </a:stretch>
        </p:blipFill>
        <p:spPr>
          <a:xfrm>
            <a:off x="8448184" y="4894730"/>
            <a:ext cx="1621149" cy="593660"/>
          </a:xfrm>
          <a:prstGeom prst="rect">
            <a:avLst/>
          </a:prstGeom>
        </p:spPr>
      </p:pic>
      <p:pic>
        <p:nvPicPr>
          <p:cNvPr id="12" name="图片 11">
            <a:extLst>
              <a:ext uri="{FF2B5EF4-FFF2-40B4-BE49-F238E27FC236}">
                <a16:creationId xmlns="" xmlns:a16="http://schemas.microsoft.com/office/drawing/2014/main" id="{CFF3941C-15C7-6649-BC1A-3D5936B3C1AD}"/>
              </a:ext>
            </a:extLst>
          </p:cNvPr>
          <p:cNvPicPr>
            <a:picLocks noChangeAspect="1"/>
          </p:cNvPicPr>
          <p:nvPr/>
        </p:nvPicPr>
        <p:blipFill>
          <a:blip r:embed="rId5"/>
          <a:stretch>
            <a:fillRect/>
          </a:stretch>
        </p:blipFill>
        <p:spPr>
          <a:xfrm>
            <a:off x="10591803" y="1502828"/>
            <a:ext cx="667367" cy="574677"/>
          </a:xfrm>
          <a:prstGeom prst="rect">
            <a:avLst/>
          </a:prstGeom>
        </p:spPr>
      </p:pic>
      <p:sp>
        <p:nvSpPr>
          <p:cNvPr id="14" name="矩形 13">
            <a:extLst>
              <a:ext uri="{FF2B5EF4-FFF2-40B4-BE49-F238E27FC236}">
                <a16:creationId xmlns="" xmlns:a16="http://schemas.microsoft.com/office/drawing/2014/main" id="{C4D0AA02-36BE-7C49-9F66-85CC2AF355E9}"/>
              </a:ext>
            </a:extLst>
          </p:cNvPr>
          <p:cNvSpPr/>
          <p:nvPr/>
        </p:nvSpPr>
        <p:spPr>
          <a:xfrm>
            <a:off x="2082329" y="2218765"/>
            <a:ext cx="1603867" cy="1107996"/>
          </a:xfrm>
          <a:prstGeom prst="rect">
            <a:avLst/>
          </a:prstGeom>
        </p:spPr>
        <p:txBody>
          <a:bodyPr wrap="square">
            <a:spAutoFit/>
          </a:bodyPr>
          <a:lstStyle/>
          <a:p>
            <a:pPr algn="ctr"/>
            <a:r>
              <a:rPr kumimoji="1" lang="en-US" altLang="zh-CN" sz="6600" dirty="0">
                <a:solidFill>
                  <a:schemeClr val="bg2"/>
                </a:solidFill>
                <a:latin typeface="Source Han Sans CN Normal" panose="020B0400000000000000" pitchFamily="34" charset="-128"/>
                <a:ea typeface="Source Han Sans CN Normal" panose="020B0400000000000000" pitchFamily="34" charset="-128"/>
              </a:rPr>
              <a:t>2</a:t>
            </a:r>
            <a:endParaRPr kumimoji="1" lang="zh-CN" altLang="en-US" sz="6600" dirty="0">
              <a:solidFill>
                <a:schemeClr val="bg2"/>
              </a:solidFill>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46353265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3E5E79AA-C6F7-C144-9D80-CBC10118FE00}"/>
              </a:ext>
            </a:extLst>
          </p:cNvPr>
          <p:cNvSpPr/>
          <p:nvPr/>
        </p:nvSpPr>
        <p:spPr>
          <a:xfrm>
            <a:off x="4034117" y="2020018"/>
            <a:ext cx="7881658" cy="38725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latin typeface="Tahoma" panose="020B0604030504040204" pitchFamily="34" charset="0"/>
              <a:ea typeface="Source Han Sans CN Normal" panose="020B0400000000000000" pitchFamily="34" charset="-128"/>
              <a:cs typeface="Tahoma" panose="020B0604030504040204" pitchFamily="34" charset="0"/>
            </a:endParaRPr>
          </a:p>
        </p:txBody>
      </p:sp>
      <p:sp>
        <p:nvSpPr>
          <p:cNvPr id="9" name="文本框 8">
            <a:extLst>
              <a:ext uri="{FF2B5EF4-FFF2-40B4-BE49-F238E27FC236}">
                <a16:creationId xmlns="" xmlns:a16="http://schemas.microsoft.com/office/drawing/2014/main" id="{2B00D514-E3DA-1B4D-859D-CC43DCA9C682}"/>
              </a:ext>
            </a:extLst>
          </p:cNvPr>
          <p:cNvSpPr txBox="1"/>
          <p:nvPr/>
        </p:nvSpPr>
        <p:spPr>
          <a:xfrm>
            <a:off x="1309777" y="115509"/>
            <a:ext cx="2845555" cy="461665"/>
          </a:xfrm>
          <a:prstGeom prst="rect">
            <a:avLst/>
          </a:prstGeom>
          <a:noFill/>
        </p:spPr>
        <p:txBody>
          <a:bodyPr wrap="square" rtlCol="0">
            <a:spAutoFit/>
          </a:bodyPr>
          <a:lstStyle>
            <a:defPPr>
              <a:defRPr lang="zh-CN"/>
            </a:defPPr>
            <a:lvl1pPr algn="ctr">
              <a:defRPr sz="2400">
                <a:solidFill>
                  <a:schemeClr val="accent1"/>
                </a:solidFill>
                <a:latin typeface="Source Han Sans CN Normal" panose="020B0400000000000000" pitchFamily="34" charset="-128"/>
                <a:ea typeface="Source Han Sans CN Normal" panose="020B0400000000000000" pitchFamily="34" charset="-128"/>
              </a:defRPr>
            </a:lvl1pPr>
          </a:lstStyle>
          <a:p>
            <a:pPr algn="l"/>
            <a:r>
              <a:rPr lang="en-US" altLang="zh-CN" b="1" dirty="0" smtClean="0">
                <a:solidFill>
                  <a:schemeClr val="accent1">
                    <a:lumMod val="50000"/>
                  </a:schemeClr>
                </a:solidFill>
                <a:latin typeface="Calibri" panose="020F0502020204030204" pitchFamily="34" charset="0"/>
                <a:cs typeface="Calibri" panose="020F0502020204030204" pitchFamily="34" charset="0"/>
              </a:rPr>
              <a:t>CÙNG SUY NGHĨ</a:t>
            </a:r>
            <a:endParaRPr lang="zh-CN" altLang="en-US" b="1" dirty="0">
              <a:solidFill>
                <a:schemeClr val="accent1">
                  <a:lumMod val="50000"/>
                </a:schemeClr>
              </a:solidFill>
              <a:latin typeface="Calibri" panose="020F0502020204030204" pitchFamily="34" charset="0"/>
              <a:cs typeface="Calibri" panose="020F0502020204030204" pitchFamily="34" charset="0"/>
            </a:endParaRPr>
          </a:p>
        </p:txBody>
      </p:sp>
      <p:pic>
        <p:nvPicPr>
          <p:cNvPr id="3" name="图片 2">
            <a:extLst>
              <a:ext uri="{FF2B5EF4-FFF2-40B4-BE49-F238E27FC236}">
                <a16:creationId xmlns="" xmlns:a16="http://schemas.microsoft.com/office/drawing/2014/main" id="{F242792A-D7B9-FE47-A576-67E35922BE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209" y="2271713"/>
            <a:ext cx="3091503" cy="2959145"/>
          </a:xfrm>
          <a:prstGeom prst="rect">
            <a:avLst/>
          </a:prstGeom>
        </p:spPr>
      </p:pic>
      <p:sp>
        <p:nvSpPr>
          <p:cNvPr id="10" name="矩形 9">
            <a:extLst>
              <a:ext uri="{FF2B5EF4-FFF2-40B4-BE49-F238E27FC236}">
                <a16:creationId xmlns="" xmlns:a16="http://schemas.microsoft.com/office/drawing/2014/main" id="{8E380327-AD05-864E-8AED-8E47B37178AE}"/>
              </a:ext>
            </a:extLst>
          </p:cNvPr>
          <p:cNvSpPr/>
          <p:nvPr/>
        </p:nvSpPr>
        <p:spPr>
          <a:xfrm>
            <a:off x="5695749" y="2295318"/>
            <a:ext cx="6220025" cy="707886"/>
          </a:xfrm>
          <a:prstGeom prst="rect">
            <a:avLst/>
          </a:prstGeom>
        </p:spPr>
        <p:txBody>
          <a:bodyPr wrap="square">
            <a:spAutoFit/>
          </a:bodyPr>
          <a:lstStyle/>
          <a:p>
            <a:pPr algn="just"/>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Tìm</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biểu</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hiện</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TRONG LAO 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12" name="矩形 11">
            <a:extLst>
              <a:ext uri="{FF2B5EF4-FFF2-40B4-BE49-F238E27FC236}">
                <a16:creationId xmlns="" xmlns:a16="http://schemas.microsoft.com/office/drawing/2014/main" id="{FB0F4120-72F3-394F-8550-A4F8D28DFB79}"/>
              </a:ext>
            </a:extLst>
          </p:cNvPr>
          <p:cNvSpPr/>
          <p:nvPr/>
        </p:nvSpPr>
        <p:spPr>
          <a:xfrm>
            <a:off x="5436433" y="3358080"/>
            <a:ext cx="6479341" cy="707886"/>
          </a:xfrm>
          <a:prstGeom prst="rect">
            <a:avLst/>
          </a:prstGeom>
        </p:spPr>
        <p:txBody>
          <a:bodyPr wrap="square">
            <a:spAutoFit/>
          </a:bodyPr>
          <a:lstStyle/>
          <a:p>
            <a:pPr algn="just"/>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Tìm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biểu</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hiện</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SINH HOẠT HẰNG NGÀY</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14" name="矩形 13">
            <a:extLst>
              <a:ext uri="{FF2B5EF4-FFF2-40B4-BE49-F238E27FC236}">
                <a16:creationId xmlns="" xmlns:a16="http://schemas.microsoft.com/office/drawing/2014/main" id="{6BD41129-AB59-2B4A-A89F-71002DEE756B}"/>
              </a:ext>
            </a:extLst>
          </p:cNvPr>
          <p:cNvSpPr/>
          <p:nvPr/>
        </p:nvSpPr>
        <p:spPr>
          <a:xfrm>
            <a:off x="5695749" y="4563270"/>
            <a:ext cx="5734251" cy="707886"/>
          </a:xfrm>
          <a:prstGeom prst="rect">
            <a:avLst/>
          </a:prstGeom>
        </p:spPr>
        <p:txBody>
          <a:bodyPr wrap="square">
            <a:spAutoFit/>
          </a:bodyPr>
          <a:lstStyle/>
          <a:p>
            <a:pPr algn="just"/>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Tìm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biểu</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hiện</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động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tạo</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000" b="1"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TRONG HỌC TẬP</a:t>
            </a:r>
            <a:r>
              <a:rPr lang="en-US" alt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2000" dirty="0">
              <a:solidFill>
                <a:schemeClr val="accent1">
                  <a:lumMod val="50000"/>
                </a:schemeClr>
              </a:solidFill>
              <a:latin typeface="Tahoma" panose="020B0604030504040204" pitchFamily="34" charset="0"/>
              <a:ea typeface="Source Han Sans CN Normal" panose="020B0400000000000000" pitchFamily="34" charset="-128"/>
              <a:cs typeface="Tahoma" panose="020B0604030504040204" pitchFamily="34" charset="0"/>
            </a:endParaRPr>
          </a:p>
        </p:txBody>
      </p:sp>
      <p:sp>
        <p:nvSpPr>
          <p:cNvPr id="4" name="矩形 3">
            <a:extLst>
              <a:ext uri="{FF2B5EF4-FFF2-40B4-BE49-F238E27FC236}">
                <a16:creationId xmlns="" xmlns:a16="http://schemas.microsoft.com/office/drawing/2014/main" id="{4156F045-9E29-C94F-94B9-70A36E97FF65}"/>
              </a:ext>
            </a:extLst>
          </p:cNvPr>
          <p:cNvSpPr/>
          <p:nvPr/>
        </p:nvSpPr>
        <p:spPr>
          <a:xfrm>
            <a:off x="4293433" y="2351552"/>
            <a:ext cx="1143000" cy="5954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Source Han Sans CN Normal" panose="020B0400000000000000" pitchFamily="34" charset="-128"/>
                <a:ea typeface="Source Han Sans CN Normal" panose="020B0400000000000000" pitchFamily="34" charset="-128"/>
              </a:rPr>
              <a:t>01</a:t>
            </a: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5" name="矩形 14">
            <a:extLst>
              <a:ext uri="{FF2B5EF4-FFF2-40B4-BE49-F238E27FC236}">
                <a16:creationId xmlns="" xmlns:a16="http://schemas.microsoft.com/office/drawing/2014/main" id="{4BF06EE2-A48D-E249-8A4B-BC638B11F499}"/>
              </a:ext>
            </a:extLst>
          </p:cNvPr>
          <p:cNvSpPr/>
          <p:nvPr/>
        </p:nvSpPr>
        <p:spPr>
          <a:xfrm>
            <a:off x="4293433" y="3453576"/>
            <a:ext cx="1143000" cy="5954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Source Han Sans CN Normal" panose="020B0400000000000000" pitchFamily="34" charset="-128"/>
                <a:ea typeface="Source Han Sans CN Normal" panose="020B0400000000000000" pitchFamily="34" charset="-128"/>
              </a:rPr>
              <a:t>02</a:t>
            </a: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6" name="矩形 15">
            <a:extLst>
              <a:ext uri="{FF2B5EF4-FFF2-40B4-BE49-F238E27FC236}">
                <a16:creationId xmlns="" xmlns:a16="http://schemas.microsoft.com/office/drawing/2014/main" id="{27CDB40A-D021-D94E-8A27-2D9CDAEEC398}"/>
              </a:ext>
            </a:extLst>
          </p:cNvPr>
          <p:cNvSpPr/>
          <p:nvPr/>
        </p:nvSpPr>
        <p:spPr>
          <a:xfrm>
            <a:off x="4293433" y="4615540"/>
            <a:ext cx="1143000" cy="5954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Source Han Sans CN Normal" panose="020B0400000000000000" pitchFamily="34" charset="-128"/>
                <a:ea typeface="Source Han Sans CN Normal" panose="020B0400000000000000" pitchFamily="34" charset="-128"/>
              </a:rPr>
              <a:t>03</a:t>
            </a:r>
            <a:endParaRPr kumimoji="1" lang="zh-CN" alt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0803192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2" grpId="0"/>
      <p:bldP spid="14" grpId="0"/>
      <p:bldP spid="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B35E1AD-E4D2-5647-9D11-9771DD3599A0}"/>
              </a:ext>
            </a:extLst>
          </p:cNvPr>
          <p:cNvSpPr/>
          <p:nvPr/>
        </p:nvSpPr>
        <p:spPr>
          <a:xfrm>
            <a:off x="166692" y="2340768"/>
            <a:ext cx="1033460" cy="2614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x-none" sz="2400" dirty="0">
                <a:solidFill>
                  <a:schemeClr val="accent1">
                    <a:lumMod val="50000"/>
                  </a:schemeClr>
                </a:solidFill>
                <a:latin typeface="Calibri" panose="020F0502020204030204" pitchFamily="34" charset="0"/>
                <a:ea typeface="Source Han Sans CN Normal" panose="020B0400000000000000" pitchFamily="34" charset="-128"/>
                <a:cs typeface="Calibri" panose="020F0502020204030204" pitchFamily="34" charset="0"/>
              </a:rPr>
              <a:t>TRONG LAO ĐỘNG</a:t>
            </a:r>
          </a:p>
        </p:txBody>
      </p:sp>
      <p:sp>
        <p:nvSpPr>
          <p:cNvPr id="3" name="Rectangle 2">
            <a:extLst>
              <a:ext uri="{FF2B5EF4-FFF2-40B4-BE49-F238E27FC236}">
                <a16:creationId xmlns="" xmlns:a16="http://schemas.microsoft.com/office/drawing/2014/main" id="{0E25B6D8-34FE-E94C-9182-C718861D55C6}"/>
              </a:ext>
            </a:extLst>
          </p:cNvPr>
          <p:cNvSpPr/>
          <p:nvPr/>
        </p:nvSpPr>
        <p:spPr>
          <a:xfrm>
            <a:off x="4521992" y="952500"/>
            <a:ext cx="4257675" cy="23717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b="1" dirty="0" err="1">
                <a:solidFill>
                  <a:schemeClr val="bg1"/>
                </a:solidFill>
                <a:latin typeface="Calibri" panose="020F0502020204030204" pitchFamily="34" charset="0"/>
                <a:cs typeface="Calibri" panose="020F0502020204030204" pitchFamily="34" charset="0"/>
              </a:rPr>
              <a:t>- Chủ</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động</a:t>
            </a:r>
            <a:endParaRPr lang="en-US" sz="2400" b="1" dirty="0">
              <a:solidFill>
                <a:schemeClr val="bg1"/>
              </a:solidFill>
              <a:latin typeface="Calibri" panose="020F0502020204030204" pitchFamily="34" charset="0"/>
              <a:cs typeface="Calibri" panose="020F0502020204030204" pitchFamily="34" charset="0"/>
            </a:endParaRPr>
          </a:p>
          <a:p>
            <a:pPr algn="just">
              <a:defRPr/>
            </a:pPr>
            <a:r>
              <a:rPr lang="en-US" sz="2400" b="1" dirty="0" err="1">
                <a:solidFill>
                  <a:schemeClr val="bg1"/>
                </a:solidFill>
                <a:latin typeface="Calibri" panose="020F0502020204030204" pitchFamily="34" charset="0"/>
                <a:cs typeface="Calibri" panose="020F0502020204030204" pitchFamily="34" charset="0"/>
              </a:rPr>
              <a:t>- Dám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nghĩ</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dám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làm</a:t>
            </a:r>
            <a:endParaRPr lang="en-US" sz="2400" b="1" dirty="0">
              <a:solidFill>
                <a:schemeClr val="bg1"/>
              </a:solidFill>
              <a:latin typeface="Calibri" panose="020F0502020204030204" pitchFamily="34" charset="0"/>
              <a:cs typeface="Calibri" panose="020F0502020204030204" pitchFamily="34" charset="0"/>
            </a:endParaRPr>
          </a:p>
          <a:p>
            <a:pPr algn="just">
              <a:defRPr/>
            </a:pPr>
            <a:r>
              <a:rPr lang="en-US" sz="2400" b="1" dirty="0" err="1">
                <a:solidFill>
                  <a:schemeClr val="bg1"/>
                </a:solidFill>
                <a:latin typeface="Calibri" panose="020F0502020204030204" pitchFamily="34" charset="0"/>
                <a:cs typeface="Calibri" panose="020F0502020204030204" pitchFamily="34" charset="0"/>
              </a:rPr>
              <a:t>- Luôn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tìm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tòi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ra</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mới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cách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làm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mới</a:t>
            </a:r>
            <a:endParaRPr lang="en-US" sz="2400" b="1" dirty="0">
              <a:solidFill>
                <a:schemeClr val="bg1"/>
              </a:solidFill>
              <a:latin typeface="Calibri" panose="020F0502020204030204" pitchFamily="34" charset="0"/>
              <a:cs typeface="Calibri" panose="020F0502020204030204" pitchFamily="34" charset="0"/>
            </a:endParaRPr>
          </a:p>
          <a:p>
            <a:pPr algn="just">
              <a:defRPr/>
            </a:pPr>
            <a:r>
              <a:rPr lang="en-US" sz="2400" b="1" dirty="0" err="1">
                <a:solidFill>
                  <a:schemeClr val="bg1"/>
                </a:solidFill>
                <a:latin typeface="Calibri" panose="020F0502020204030204" pitchFamily="34" charset="0"/>
                <a:cs typeface="Calibri" panose="020F0502020204030204" pitchFamily="34" charset="0"/>
              </a:rPr>
              <a:t>- Đặt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lợi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ích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chung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lợi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ích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cá</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nhân</a:t>
            </a:r>
            <a:r>
              <a:rPr lang="en-US" sz="2400" b="1" dirty="0">
                <a:solidFill>
                  <a:schemeClr val="bg1"/>
                </a:solidFill>
                <a:latin typeface="Calibri" panose="020F0502020204030204" pitchFamily="34" charset="0"/>
                <a:cs typeface="Calibri" panose="020F0502020204030204" pitchFamily="34" charset="0"/>
              </a:rPr>
              <a:t>…</a:t>
            </a:r>
          </a:p>
        </p:txBody>
      </p:sp>
      <p:sp>
        <p:nvSpPr>
          <p:cNvPr id="4" name="Rectangle 3">
            <a:extLst>
              <a:ext uri="{FF2B5EF4-FFF2-40B4-BE49-F238E27FC236}">
                <a16:creationId xmlns="" xmlns:a16="http://schemas.microsoft.com/office/drawing/2014/main" id="{CB2F29B0-60CC-5C40-A93F-6CBD5DAC62C5}"/>
              </a:ext>
            </a:extLst>
          </p:cNvPr>
          <p:cNvSpPr/>
          <p:nvPr/>
        </p:nvSpPr>
        <p:spPr>
          <a:xfrm>
            <a:off x="4521993" y="3957630"/>
            <a:ext cx="4257675" cy="23717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b="1" dirty="0" err="1">
                <a:solidFill>
                  <a:schemeClr val="bg1"/>
                </a:solidFill>
                <a:latin typeface="Calibri" panose="020F0502020204030204" pitchFamily="34" charset="0"/>
                <a:cs typeface="Calibri" panose="020F0502020204030204" pitchFamily="34" charset="0"/>
              </a:rPr>
              <a:t>- Bị</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động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bảo</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thủ</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trì</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trệ</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nhút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nhát</a:t>
            </a:r>
            <a:endParaRPr lang="en-US" sz="2400" b="1" dirty="0">
              <a:solidFill>
                <a:schemeClr val="bg1"/>
              </a:solidFill>
              <a:latin typeface="Calibri" panose="020F0502020204030204" pitchFamily="34" charset="0"/>
              <a:cs typeface="Calibri" panose="020F0502020204030204" pitchFamily="34" charset="0"/>
            </a:endParaRPr>
          </a:p>
          <a:p>
            <a:pPr algn="just">
              <a:defRPr/>
            </a:pPr>
            <a:r>
              <a:rPr lang="en-US" sz="2400" b="1" dirty="0" err="1">
                <a:solidFill>
                  <a:schemeClr val="bg1"/>
                </a:solidFill>
                <a:latin typeface="Calibri" panose="020F0502020204030204" pitchFamily="34" charset="0"/>
                <a:cs typeface="Calibri" panose="020F0502020204030204" pitchFamily="34" charset="0"/>
              </a:rPr>
              <a:t>- Né</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tránh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việc</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bất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chấp</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thủ</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đoạn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làm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ăn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bất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chính</a:t>
            </a:r>
            <a:r>
              <a:rPr lang="en-US" sz="2400" b="1" dirty="0">
                <a:solidFill>
                  <a:schemeClr val="bg1"/>
                </a:solidFill>
                <a:latin typeface="Calibri" panose="020F0502020204030204" pitchFamily="34" charset="0"/>
                <a:cs typeface="Calibri" panose="020F0502020204030204" pitchFamily="34" charset="0"/>
              </a:rPr>
              <a:t>…</a:t>
            </a:r>
          </a:p>
        </p:txBody>
      </p:sp>
      <p:sp>
        <p:nvSpPr>
          <p:cNvPr id="5" name="Rectangle 4">
            <a:extLst>
              <a:ext uri="{FF2B5EF4-FFF2-40B4-BE49-F238E27FC236}">
                <a16:creationId xmlns="" xmlns:a16="http://schemas.microsoft.com/office/drawing/2014/main" id="{4D202788-768F-6D45-BF8B-4898843D1CA8}"/>
              </a:ext>
            </a:extLst>
          </p:cNvPr>
          <p:cNvSpPr/>
          <p:nvPr/>
        </p:nvSpPr>
        <p:spPr>
          <a:xfrm>
            <a:off x="2338387" y="1066801"/>
            <a:ext cx="1414463" cy="214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accent4">
                    <a:lumMod val="50000"/>
                  </a:schemeClr>
                </a:solidFill>
                <a:latin typeface="Calibri" panose="020F0502020204030204" pitchFamily="34" charset="0"/>
                <a:cs typeface="Calibri" panose="020F0502020204030204" pitchFamily="34" charset="0"/>
              </a:rPr>
              <a:t>Năng động, sáng tạo</a:t>
            </a:r>
          </a:p>
        </p:txBody>
      </p:sp>
      <p:sp>
        <p:nvSpPr>
          <p:cNvPr id="6" name="Rectangle 5">
            <a:extLst>
              <a:ext uri="{FF2B5EF4-FFF2-40B4-BE49-F238E27FC236}">
                <a16:creationId xmlns="" xmlns:a16="http://schemas.microsoft.com/office/drawing/2014/main" id="{EC13FA3F-F3FC-9D4D-92C7-0FFB0FA0FDF7}"/>
              </a:ext>
            </a:extLst>
          </p:cNvPr>
          <p:cNvSpPr/>
          <p:nvPr/>
        </p:nvSpPr>
        <p:spPr>
          <a:xfrm>
            <a:off x="2338386" y="4071931"/>
            <a:ext cx="1414463" cy="214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accent4">
                    <a:lumMod val="50000"/>
                  </a:schemeClr>
                </a:solidFill>
                <a:latin typeface="Calibri" panose="020F0502020204030204" pitchFamily="34" charset="0"/>
                <a:cs typeface="Calibri" panose="020F0502020204030204" pitchFamily="34" charset="0"/>
              </a:rPr>
              <a:t>Không năng động, sáng tạo</a:t>
            </a:r>
          </a:p>
        </p:txBody>
      </p:sp>
      <p:sp>
        <p:nvSpPr>
          <p:cNvPr id="7" name="Rectangle 6">
            <a:extLst>
              <a:ext uri="{FF2B5EF4-FFF2-40B4-BE49-F238E27FC236}">
                <a16:creationId xmlns="" xmlns:a16="http://schemas.microsoft.com/office/drawing/2014/main" id="{0EEC335A-FBC9-414F-BB15-1DEA5F4D2D16}"/>
              </a:ext>
            </a:extLst>
          </p:cNvPr>
          <p:cNvSpPr/>
          <p:nvPr/>
        </p:nvSpPr>
        <p:spPr>
          <a:xfrm>
            <a:off x="9415464" y="952501"/>
            <a:ext cx="2399932" cy="2376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algn="just">
              <a:buFontTx/>
              <a:buChar char="-"/>
              <a:defRPr/>
            </a:pPr>
            <a:r>
              <a:rPr lang="en-US" sz="2200" b="1" dirty="0" err="1">
                <a:solidFill>
                  <a:schemeClr val="accent4">
                    <a:lumMod val="50000"/>
                  </a:schemeClr>
                </a:solidFill>
                <a:latin typeface="Calibri" panose="020F0502020204030204" pitchFamily="34" charset="0"/>
                <a:cs typeface="Calibri" panose="020F0502020204030204" pitchFamily="34" charset="0"/>
              </a:rPr>
              <a:t>Rút</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ngắn</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được</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thời</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gian</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và</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công</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sức</a:t>
            </a:r>
            <a:endParaRPr lang="en-US" sz="2200" b="1" dirty="0">
              <a:solidFill>
                <a:schemeClr val="accent4">
                  <a:lumMod val="50000"/>
                </a:schemeClr>
              </a:solidFill>
              <a:latin typeface="Calibri" panose="020F0502020204030204" pitchFamily="34" charset="0"/>
              <a:cs typeface="Calibri" panose="020F0502020204030204" pitchFamily="34" charset="0"/>
            </a:endParaRPr>
          </a:p>
          <a:p>
            <a:pPr algn="just">
              <a:buFontTx/>
              <a:buChar char="-"/>
              <a:defRPr/>
            </a:pPr>
            <a:r>
              <a:rPr lang="en-US" sz="2200" b="1" dirty="0" err="1">
                <a:solidFill>
                  <a:schemeClr val="accent4">
                    <a:lumMod val="50000"/>
                  </a:schemeClr>
                </a:solidFill>
                <a:latin typeface="Calibri" panose="020F0502020204030204" pitchFamily="34" charset="0"/>
                <a:cs typeface="Calibri" panose="020F0502020204030204" pitchFamily="34" charset="0"/>
              </a:rPr>
              <a:t>Công</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việc</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đạt</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hiệu</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quả</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cao</a:t>
            </a:r>
            <a:r>
              <a:rPr lang="en-US" sz="2200" b="1" dirty="0">
                <a:solidFill>
                  <a:schemeClr val="accent4">
                    <a:lumMod val="50000"/>
                  </a:schemeClr>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 xmlns:a16="http://schemas.microsoft.com/office/drawing/2014/main" id="{A5A6BCEA-702E-4342-8637-D4DD81F5B6FB}"/>
              </a:ext>
            </a:extLst>
          </p:cNvPr>
          <p:cNvSpPr/>
          <p:nvPr/>
        </p:nvSpPr>
        <p:spPr>
          <a:xfrm>
            <a:off x="9415464" y="4000490"/>
            <a:ext cx="2476497" cy="2328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defRPr/>
            </a:pPr>
            <a:r>
              <a:rPr lang="en-US" sz="2200" b="1" dirty="0" err="1">
                <a:solidFill>
                  <a:schemeClr val="accent4">
                    <a:lumMod val="50000"/>
                  </a:schemeClr>
                </a:solidFill>
                <a:latin typeface="Calibri" panose="020F0502020204030204" pitchFamily="34" charset="0"/>
                <a:cs typeface="Calibri" panose="020F0502020204030204" pitchFamily="34" charset="0"/>
              </a:rPr>
              <a:t> Công</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việc</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nhàm</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chán</a:t>
            </a:r>
            <a:endParaRPr lang="en-US" sz="2200" b="1" dirty="0">
              <a:solidFill>
                <a:schemeClr val="accent4">
                  <a:lumMod val="50000"/>
                </a:schemeClr>
              </a:solidFill>
              <a:latin typeface="Calibri" panose="020F0502020204030204" pitchFamily="34" charset="0"/>
              <a:cs typeface="Calibri" panose="020F0502020204030204" pitchFamily="34" charset="0"/>
            </a:endParaRPr>
          </a:p>
          <a:p>
            <a:pPr>
              <a:buFontTx/>
              <a:buChar char="-"/>
              <a:defRPr/>
            </a:pPr>
            <a:r>
              <a:rPr lang="en-US" sz="2200" b="1" dirty="0" err="1">
                <a:solidFill>
                  <a:schemeClr val="accent4">
                    <a:lumMod val="50000"/>
                  </a:schemeClr>
                </a:solidFill>
                <a:latin typeface="Calibri" panose="020F0502020204030204" pitchFamily="34" charset="0"/>
                <a:cs typeface="Calibri" panose="020F0502020204030204" pitchFamily="34" charset="0"/>
              </a:rPr>
              <a:t> Dễ</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sa</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vào</a:t>
            </a:r>
            <a:r>
              <a:rPr lang="en-US" sz="2200" b="1" dirty="0">
                <a:solidFill>
                  <a:schemeClr val="accent4">
                    <a:lumMod val="50000"/>
                  </a:schemeClr>
                </a:solidFill>
                <a:latin typeface="Calibri" panose="020F0502020204030204" pitchFamily="34" charset="0"/>
                <a:cs typeface="Calibri" panose="020F0502020204030204" pitchFamily="34" charset="0"/>
              </a:rPr>
              <a:t> </a:t>
            </a:r>
            <a:r>
              <a:rPr lang="en-US" sz="2200" b="1" dirty="0" err="1">
                <a:solidFill>
                  <a:schemeClr val="accent4">
                    <a:lumMod val="50000"/>
                  </a:schemeClr>
                </a:solidFill>
                <a:latin typeface="Calibri" panose="020F0502020204030204" pitchFamily="34" charset="0"/>
                <a:cs typeface="Calibri" panose="020F0502020204030204" pitchFamily="34" charset="0"/>
              </a:rPr>
              <a:t>TNXH.</a:t>
            </a:r>
            <a:endParaRPr lang="en-US" sz="2200" b="1" dirty="0">
              <a:solidFill>
                <a:schemeClr val="accent4">
                  <a:lumMod val="50000"/>
                </a:schemeClr>
              </a:solidFill>
              <a:latin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 xmlns:a16="http://schemas.microsoft.com/office/drawing/2014/main" id="{78F096D8-D44E-1F44-AC64-78F6D318464C}"/>
              </a:ext>
            </a:extLst>
          </p:cNvPr>
          <p:cNvCxnSpPr>
            <a:cxnSpLocks/>
            <a:stCxn id="2" idx="3"/>
            <a:endCxn id="5" idx="1"/>
          </p:cNvCxnSpPr>
          <p:nvPr/>
        </p:nvCxnSpPr>
        <p:spPr>
          <a:xfrm flipV="1">
            <a:off x="1200152" y="2138364"/>
            <a:ext cx="1138235" cy="1509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9C33955D-92E8-A84C-90EA-7F962D018C32}"/>
              </a:ext>
            </a:extLst>
          </p:cNvPr>
          <p:cNvCxnSpPr>
            <a:cxnSpLocks/>
            <a:stCxn id="2" idx="3"/>
            <a:endCxn id="6" idx="1"/>
          </p:cNvCxnSpPr>
          <p:nvPr/>
        </p:nvCxnSpPr>
        <p:spPr>
          <a:xfrm>
            <a:off x="1200152" y="3648074"/>
            <a:ext cx="1138234" cy="149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hevron 18">
            <a:extLst>
              <a:ext uri="{FF2B5EF4-FFF2-40B4-BE49-F238E27FC236}">
                <a16:creationId xmlns="" xmlns:a16="http://schemas.microsoft.com/office/drawing/2014/main" id="{421CD41B-3FD5-E74E-8D0B-72B1C52EDBE2}"/>
              </a:ext>
            </a:extLst>
          </p:cNvPr>
          <p:cNvSpPr/>
          <p:nvPr/>
        </p:nvSpPr>
        <p:spPr>
          <a:xfrm>
            <a:off x="3895105" y="1896046"/>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0" name="Chevron 19">
            <a:extLst>
              <a:ext uri="{FF2B5EF4-FFF2-40B4-BE49-F238E27FC236}">
                <a16:creationId xmlns="" xmlns:a16="http://schemas.microsoft.com/office/drawing/2014/main" id="{D117F273-B585-B24C-A778-D3EC95FDEABA}"/>
              </a:ext>
            </a:extLst>
          </p:cNvPr>
          <p:cNvSpPr/>
          <p:nvPr/>
        </p:nvSpPr>
        <p:spPr>
          <a:xfrm>
            <a:off x="3895105" y="495538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1" name="Chevron 20">
            <a:extLst>
              <a:ext uri="{FF2B5EF4-FFF2-40B4-BE49-F238E27FC236}">
                <a16:creationId xmlns="" xmlns:a16="http://schemas.microsoft.com/office/drawing/2014/main" id="{BEF9F90C-97D1-2145-B301-BE93040A78D1}"/>
              </a:ext>
            </a:extLst>
          </p:cNvPr>
          <p:cNvSpPr/>
          <p:nvPr/>
        </p:nvSpPr>
        <p:spPr>
          <a:xfrm>
            <a:off x="8845104" y="1977008"/>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2" name="Chevron 21">
            <a:extLst>
              <a:ext uri="{FF2B5EF4-FFF2-40B4-BE49-F238E27FC236}">
                <a16:creationId xmlns="" xmlns:a16="http://schemas.microsoft.com/office/drawing/2014/main" id="{3189FE44-C9C6-2946-9D3E-933EEBDAD850}"/>
              </a:ext>
            </a:extLst>
          </p:cNvPr>
          <p:cNvSpPr/>
          <p:nvPr/>
        </p:nvSpPr>
        <p:spPr>
          <a:xfrm>
            <a:off x="8845104" y="5044631"/>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94555275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linds(horizontal)">
                                      <p:cBhvr>
                                        <p:cTn id="50" dur="500"/>
                                        <p:tgtEl>
                                          <p:spTgt spid="2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linds(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 xmlns:a16="http://schemas.microsoft.com/office/drawing/2014/main" id="{E6A393BE-3310-4FA7-B15B-79BC6322885A}"/>
              </a:ext>
            </a:extLst>
          </p:cNvPr>
          <p:cNvSpPr>
            <a:spLocks noGrp="1"/>
          </p:cNvSpPr>
          <p:nvPr>
            <p:ph type="sldNum" sz="quarter" idx="4294967295"/>
          </p:nvPr>
        </p:nvSpPr>
        <p:spPr>
          <a:xfrm>
            <a:off x="6553200" y="4767263"/>
            <a:ext cx="2133600" cy="273844"/>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fld id="{8A0576F8-4F0C-FD4F-B2E1-A427388F89CF}" type="slidenum">
              <a:rPr lang="en-US" smtClean="0"/>
              <a:pPr eaLnBrk="1" hangingPunct="1"/>
              <a:t>13</a:t>
            </a:fld>
            <a:endParaRPr lang="en-US" altLang="en-US">
              <a:solidFill>
                <a:srgbClr val="898989"/>
              </a:solidFill>
            </a:endParaRPr>
          </a:p>
        </p:txBody>
      </p:sp>
      <p:pic>
        <p:nvPicPr>
          <p:cNvPr id="243716" name="Picture 4" descr="lua">
            <a:extLst>
              <a:ext uri="{FF2B5EF4-FFF2-40B4-BE49-F238E27FC236}">
                <a16:creationId xmlns="" xmlns:a16="http://schemas.microsoft.com/office/drawing/2014/main" id="{CC62D521-2F3E-4CC7-A940-2C7D0B893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756"/>
            <a:ext cx="3819525" cy="28646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3719" name="Picture 7" descr="lua 1">
            <a:extLst>
              <a:ext uri="{FF2B5EF4-FFF2-40B4-BE49-F238E27FC236}">
                <a16:creationId xmlns="" xmlns:a16="http://schemas.microsoft.com/office/drawing/2014/main" id="{03A78684-7C32-4038-84DA-1BD18AD4F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95204"/>
            <a:ext cx="3819525" cy="288139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13323" name="Picture 11" descr="5">
            <a:extLst>
              <a:ext uri="{FF2B5EF4-FFF2-40B4-BE49-F238E27FC236}">
                <a16:creationId xmlns="" xmlns:a16="http://schemas.microsoft.com/office/drawing/2014/main" id="{0BB21E3B-54C3-4208-B31D-CC7F84615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64756"/>
            <a:ext cx="3819525" cy="2864644"/>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13324" name="Picture 12" descr="4">
            <a:extLst>
              <a:ext uri="{FF2B5EF4-FFF2-40B4-BE49-F238E27FC236}">
                <a16:creationId xmlns="" xmlns:a16="http://schemas.microsoft.com/office/drawing/2014/main" id="{4EA34A90-26DC-4D95-B619-C3C12CC73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764756"/>
            <a:ext cx="3887731" cy="2864644"/>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3326" name="Text Box 14">
            <a:extLst>
              <a:ext uri="{FF2B5EF4-FFF2-40B4-BE49-F238E27FC236}">
                <a16:creationId xmlns="" xmlns:a16="http://schemas.microsoft.com/office/drawing/2014/main" id="{4AC25613-DCCC-435C-86BA-4C09A90EA962}"/>
              </a:ext>
            </a:extLst>
          </p:cNvPr>
          <p:cNvSpPr txBox="1">
            <a:spLocks noChangeArrowheads="1"/>
          </p:cNvSpPr>
          <p:nvPr/>
        </p:nvSpPr>
        <p:spPr bwMode="auto">
          <a:xfrm>
            <a:off x="1524000" y="5943602"/>
            <a:ext cx="381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F92B15"/>
                </a:solidFill>
                <a:latin typeface="Times New Roman" panose="02020603050405020304" pitchFamily="18" charset="0"/>
              </a:rPr>
              <a:t>1</a:t>
            </a:r>
          </a:p>
        </p:txBody>
      </p:sp>
      <p:sp>
        <p:nvSpPr>
          <p:cNvPr id="13327" name="Text Box 15">
            <a:extLst>
              <a:ext uri="{FF2B5EF4-FFF2-40B4-BE49-F238E27FC236}">
                <a16:creationId xmlns="" xmlns:a16="http://schemas.microsoft.com/office/drawing/2014/main" id="{85E164C5-52BA-41F1-ABB9-3D1306FF0C75}"/>
              </a:ext>
            </a:extLst>
          </p:cNvPr>
          <p:cNvSpPr txBox="1">
            <a:spLocks noChangeArrowheads="1"/>
          </p:cNvSpPr>
          <p:nvPr/>
        </p:nvSpPr>
        <p:spPr bwMode="auto">
          <a:xfrm>
            <a:off x="1524000" y="308879"/>
            <a:ext cx="381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F92B15"/>
                </a:solidFill>
                <a:latin typeface="Times New Roman" panose="02020603050405020304" pitchFamily="18" charset="0"/>
              </a:rPr>
              <a:t>1</a:t>
            </a:r>
          </a:p>
        </p:txBody>
      </p:sp>
      <p:sp>
        <p:nvSpPr>
          <p:cNvPr id="13328" name="Text Box 16">
            <a:extLst>
              <a:ext uri="{FF2B5EF4-FFF2-40B4-BE49-F238E27FC236}">
                <a16:creationId xmlns="" xmlns:a16="http://schemas.microsoft.com/office/drawing/2014/main" id="{B6DDC00E-5D72-46A5-8C9A-8927CE676777}"/>
              </a:ext>
            </a:extLst>
          </p:cNvPr>
          <p:cNvSpPr txBox="1">
            <a:spLocks noChangeArrowheads="1"/>
          </p:cNvSpPr>
          <p:nvPr/>
        </p:nvSpPr>
        <p:spPr bwMode="auto">
          <a:xfrm>
            <a:off x="6324600" y="395204"/>
            <a:ext cx="381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F92B15"/>
                </a:solidFill>
                <a:latin typeface="Times New Roman" panose="02020603050405020304" pitchFamily="18" charset="0"/>
              </a:rPr>
              <a:t>2</a:t>
            </a:r>
          </a:p>
        </p:txBody>
      </p:sp>
      <p:sp>
        <p:nvSpPr>
          <p:cNvPr id="13329" name="Text Box 17">
            <a:extLst>
              <a:ext uri="{FF2B5EF4-FFF2-40B4-BE49-F238E27FC236}">
                <a16:creationId xmlns="" xmlns:a16="http://schemas.microsoft.com/office/drawing/2014/main" id="{6DCB683B-D99A-4955-B2F8-A68C17A3C9C5}"/>
              </a:ext>
            </a:extLst>
          </p:cNvPr>
          <p:cNvSpPr txBox="1">
            <a:spLocks noChangeArrowheads="1"/>
          </p:cNvSpPr>
          <p:nvPr/>
        </p:nvSpPr>
        <p:spPr bwMode="auto">
          <a:xfrm>
            <a:off x="6324600" y="5985628"/>
            <a:ext cx="381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F92B15"/>
                </a:solidFill>
                <a:latin typeface="Times New Roman" panose="02020603050405020304" pitchFamily="18" charset="0"/>
              </a:rPr>
              <a:t>2</a:t>
            </a:r>
          </a:p>
        </p:txBody>
      </p:sp>
      <p:sp>
        <p:nvSpPr>
          <p:cNvPr id="2" name="Chevron 1">
            <a:extLst>
              <a:ext uri="{FF2B5EF4-FFF2-40B4-BE49-F238E27FC236}">
                <a16:creationId xmlns="" xmlns:a16="http://schemas.microsoft.com/office/drawing/2014/main" id="{0F84C5A1-FC1D-134D-8D92-413654FFDA26}"/>
              </a:ext>
            </a:extLst>
          </p:cNvPr>
          <p:cNvSpPr/>
          <p:nvPr/>
        </p:nvSpPr>
        <p:spPr>
          <a:xfrm>
            <a:off x="5611368" y="1735931"/>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14" name="Chevron 13">
            <a:extLst>
              <a:ext uri="{FF2B5EF4-FFF2-40B4-BE49-F238E27FC236}">
                <a16:creationId xmlns="" xmlns:a16="http://schemas.microsoft.com/office/drawing/2014/main" id="{A00D4D90-9F21-8248-80F5-16437204ED11}"/>
              </a:ext>
            </a:extLst>
          </p:cNvPr>
          <p:cNvSpPr/>
          <p:nvPr/>
        </p:nvSpPr>
        <p:spPr>
          <a:xfrm>
            <a:off x="5621658" y="4954762"/>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12877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xmlns:a16="http://schemas.microsoft.com/office/drawing/2014/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 calcmode="lin" valueType="num">
                                      <p:cBhvr>
                                        <p:cTn id="7" dur="500" fill="hold"/>
                                        <p:tgtEl>
                                          <p:spTgt spid="243716"/>
                                        </p:tgtEl>
                                        <p:attrNameLst>
                                          <p:attrName>ppt_w</p:attrName>
                                        </p:attrNameLst>
                                      </p:cBhvr>
                                      <p:tavLst>
                                        <p:tav tm="0">
                                          <p:val>
                                            <p:fltVal val="0"/>
                                          </p:val>
                                        </p:tav>
                                        <p:tav tm="100000">
                                          <p:val>
                                            <p:strVal val="#ppt_w"/>
                                          </p:val>
                                        </p:tav>
                                      </p:tavLst>
                                    </p:anim>
                                    <p:anim calcmode="lin" valueType="num">
                                      <p:cBhvr>
                                        <p:cTn id="8" dur="500" fill="hold"/>
                                        <p:tgtEl>
                                          <p:spTgt spid="243716"/>
                                        </p:tgtEl>
                                        <p:attrNameLst>
                                          <p:attrName>ppt_h</p:attrName>
                                        </p:attrNameLst>
                                      </p:cBhvr>
                                      <p:tavLst>
                                        <p:tav tm="0">
                                          <p:val>
                                            <p:strVal val="#ppt_h"/>
                                          </p:val>
                                        </p:tav>
                                        <p:tav tm="100000">
                                          <p:val>
                                            <p:strVal val="#ppt_h"/>
                                          </p:val>
                                        </p:tav>
                                      </p:tavLst>
                                    </p:anim>
                                  </p:childTnLst>
                                </p:cTn>
                              </p:par>
                              <p:par>
                                <p:cTn id="9" presetID="4" presetClass="entr" presetSubtype="16" fill="hold" grpId="0" nodeType="withEffect">
                                  <p:stCondLst>
                                    <p:cond delay="0"/>
                                  </p:stCondLst>
                                  <p:childTnLst>
                                    <p:set>
                                      <p:cBhvr>
                                        <p:cTn id="10" dur="1" fill="hold">
                                          <p:stCondLst>
                                            <p:cond delay="0"/>
                                          </p:stCondLst>
                                        </p:cTn>
                                        <p:tgtEl>
                                          <p:spTgt spid="13327"/>
                                        </p:tgtEl>
                                        <p:attrNameLst>
                                          <p:attrName>style.visibility</p:attrName>
                                        </p:attrNameLst>
                                      </p:cBhvr>
                                      <p:to>
                                        <p:strVal val="visible"/>
                                      </p:to>
                                    </p:set>
                                    <p:animEffect transition="in" filter="box(in)">
                                      <p:cBhvr>
                                        <p:cTn id="11" dur="500"/>
                                        <p:tgtEl>
                                          <p:spTgt spid="13327"/>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3328"/>
                                        </p:tgtEl>
                                        <p:attrNameLst>
                                          <p:attrName>style.visibility</p:attrName>
                                        </p:attrNameLst>
                                      </p:cBhvr>
                                      <p:to>
                                        <p:strVal val="visible"/>
                                      </p:to>
                                    </p:set>
                                    <p:animEffect transition="in" filter="box(in)">
                                      <p:cBhvr>
                                        <p:cTn id="14" dur="500"/>
                                        <p:tgtEl>
                                          <p:spTgt spid="13328"/>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3329"/>
                                        </p:tgtEl>
                                        <p:attrNameLst>
                                          <p:attrName>style.visibility</p:attrName>
                                        </p:attrNameLst>
                                      </p:cBhvr>
                                      <p:to>
                                        <p:strVal val="visible"/>
                                      </p:to>
                                    </p:set>
                                    <p:animEffect transition="in" filter="box(in)">
                                      <p:cBhvr>
                                        <p:cTn id="17" dur="500"/>
                                        <p:tgtEl>
                                          <p:spTgt spid="1332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3326"/>
                                        </p:tgtEl>
                                        <p:attrNameLst>
                                          <p:attrName>style.visibility</p:attrName>
                                        </p:attrNameLst>
                                      </p:cBhvr>
                                      <p:to>
                                        <p:strVal val="visible"/>
                                      </p:to>
                                    </p:set>
                                    <p:animEffect transition="in" filter="box(in)">
                                      <p:cBhvr>
                                        <p:cTn id="20" dur="500"/>
                                        <p:tgtEl>
                                          <p:spTgt spid="13326"/>
                                        </p:tgtEl>
                                      </p:cBhvr>
                                    </p:animEffect>
                                  </p:childTnLst>
                                </p:cTn>
                              </p:par>
                              <p:par>
                                <p:cTn id="21" presetID="53" presetClass="entr" presetSubtype="0" fill="hold" nodeType="withEffect">
                                  <p:stCondLst>
                                    <p:cond delay="0"/>
                                  </p:stCondLst>
                                  <p:childTnLst>
                                    <p:set>
                                      <p:cBhvr>
                                        <p:cTn id="22" dur="1" fill="hold">
                                          <p:stCondLst>
                                            <p:cond delay="0"/>
                                          </p:stCondLst>
                                        </p:cTn>
                                        <p:tgtEl>
                                          <p:spTgt spid="243719"/>
                                        </p:tgtEl>
                                        <p:attrNameLst>
                                          <p:attrName>style.visibility</p:attrName>
                                        </p:attrNameLst>
                                      </p:cBhvr>
                                      <p:to>
                                        <p:strVal val="visible"/>
                                      </p:to>
                                    </p:set>
                                    <p:anim calcmode="lin" valueType="num">
                                      <p:cBhvr>
                                        <p:cTn id="23" dur="1000" fill="hold"/>
                                        <p:tgtEl>
                                          <p:spTgt spid="243719"/>
                                        </p:tgtEl>
                                        <p:attrNameLst>
                                          <p:attrName>ppt_w</p:attrName>
                                        </p:attrNameLst>
                                      </p:cBhvr>
                                      <p:tavLst>
                                        <p:tav tm="0">
                                          <p:val>
                                            <p:fltVal val="0"/>
                                          </p:val>
                                        </p:tav>
                                        <p:tav tm="100000">
                                          <p:val>
                                            <p:strVal val="#ppt_w"/>
                                          </p:val>
                                        </p:tav>
                                      </p:tavLst>
                                    </p:anim>
                                    <p:anim calcmode="lin" valueType="num">
                                      <p:cBhvr>
                                        <p:cTn id="24" dur="1000" fill="hold"/>
                                        <p:tgtEl>
                                          <p:spTgt spid="243719"/>
                                        </p:tgtEl>
                                        <p:attrNameLst>
                                          <p:attrName>ppt_h</p:attrName>
                                        </p:attrNameLst>
                                      </p:cBhvr>
                                      <p:tavLst>
                                        <p:tav tm="0">
                                          <p:val>
                                            <p:fltVal val="0"/>
                                          </p:val>
                                        </p:tav>
                                        <p:tav tm="100000">
                                          <p:val>
                                            <p:strVal val="#ppt_h"/>
                                          </p:val>
                                        </p:tav>
                                      </p:tavLst>
                                    </p:anim>
                                    <p:animEffect transition="in" filter="fade">
                                      <p:cBhvr>
                                        <p:cTn id="25" dur="1000"/>
                                        <p:tgtEl>
                                          <p:spTgt spid="243719"/>
                                        </p:tgtEl>
                                      </p:cBhvr>
                                    </p:animEffect>
                                  </p:childTnLst>
                                </p:cTn>
                              </p:par>
                              <p:par>
                                <p:cTn id="26" presetID="8" presetClass="entr" presetSubtype="16" fill="hold" nodeType="withEffect">
                                  <p:stCondLst>
                                    <p:cond delay="0"/>
                                  </p:stCondLst>
                                  <p:childTnLst>
                                    <p:set>
                                      <p:cBhvr>
                                        <p:cTn id="27" dur="1" fill="hold">
                                          <p:stCondLst>
                                            <p:cond delay="0"/>
                                          </p:stCondLst>
                                        </p:cTn>
                                        <p:tgtEl>
                                          <p:spTgt spid="13323"/>
                                        </p:tgtEl>
                                        <p:attrNameLst>
                                          <p:attrName>style.visibility</p:attrName>
                                        </p:attrNameLst>
                                      </p:cBhvr>
                                      <p:to>
                                        <p:strVal val="visible"/>
                                      </p:to>
                                    </p:set>
                                    <p:animEffect transition="in" filter="diamond(in)">
                                      <p:cBhvr>
                                        <p:cTn id="28" dur="2000"/>
                                        <p:tgtEl>
                                          <p:spTgt spid="13323"/>
                                        </p:tgtEl>
                                      </p:cBhvr>
                                    </p:animEffect>
                                  </p:childTnLst>
                                </p:cTn>
                              </p:par>
                              <p:par>
                                <p:cTn id="29" presetID="5" presetClass="entr" presetSubtype="10" fill="hold" nodeType="withEffect">
                                  <p:stCondLst>
                                    <p:cond delay="0"/>
                                  </p:stCondLst>
                                  <p:childTnLst>
                                    <p:set>
                                      <p:cBhvr>
                                        <p:cTn id="30" dur="1" fill="hold">
                                          <p:stCondLst>
                                            <p:cond delay="0"/>
                                          </p:stCondLst>
                                        </p:cTn>
                                        <p:tgtEl>
                                          <p:spTgt spid="13324"/>
                                        </p:tgtEl>
                                        <p:attrNameLst>
                                          <p:attrName>style.visibility</p:attrName>
                                        </p:attrNameLst>
                                      </p:cBhvr>
                                      <p:to>
                                        <p:strVal val="visible"/>
                                      </p:to>
                                    </p:set>
                                    <p:animEffect transition="in" filter="checkerboard(across)">
                                      <p:cBhvr>
                                        <p:cTn id="31" dur="5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6" grpId="0" animBg="1"/>
      <p:bldP spid="13327" grpId="0" animBg="1"/>
      <p:bldP spid="13328" grpId="0" animBg="1"/>
      <p:bldP spid="133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0">
            <a:extLst>
              <a:ext uri="{FF2B5EF4-FFF2-40B4-BE49-F238E27FC236}">
                <a16:creationId xmlns="" xmlns:a16="http://schemas.microsoft.com/office/drawing/2014/main" id="{F89A8BEF-B7A8-4140-833E-4400A1FB9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37" y="3860413"/>
            <a:ext cx="4800907" cy="261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a:extLst>
              <a:ext uri="{FF2B5EF4-FFF2-40B4-BE49-F238E27FC236}">
                <a16:creationId xmlns="" xmlns:a16="http://schemas.microsoft.com/office/drawing/2014/main" id="{03E429A5-35B0-40C0-B203-D4C09532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957" y="3770650"/>
            <a:ext cx="4633912" cy="270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 xmlns:a16="http://schemas.microsoft.com/office/drawing/2014/main" id="{4AF461FA-7BC2-4D04-9639-8E0D1CEAA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22" y="503885"/>
            <a:ext cx="4760222" cy="292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a:extLst>
              <a:ext uri="{FF2B5EF4-FFF2-40B4-BE49-F238E27FC236}">
                <a16:creationId xmlns="" xmlns:a16="http://schemas.microsoft.com/office/drawing/2014/main" id="{14742723-3B5B-4CFD-B16B-2D227F929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958" y="546991"/>
            <a:ext cx="4633912" cy="288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61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xmlns:a16="http://schemas.microsoft.com/office/drawing/2014/main">
      <p:transition spd="slow" advTm="2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B35E1AD-E4D2-5647-9D11-9771DD3599A0}"/>
              </a:ext>
            </a:extLst>
          </p:cNvPr>
          <p:cNvSpPr/>
          <p:nvPr/>
        </p:nvSpPr>
        <p:spPr>
          <a:xfrm>
            <a:off x="166692" y="2340768"/>
            <a:ext cx="1033460" cy="2614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x-none" sz="2400" dirty="0">
                <a:solidFill>
                  <a:schemeClr val="accent1">
                    <a:lumMod val="50000"/>
                  </a:schemeClr>
                </a:solidFill>
                <a:latin typeface="Calibri" panose="020F0502020204030204" pitchFamily="34" charset="0"/>
                <a:ea typeface="Source Han Sans CN Normal" panose="020B0400000000000000" pitchFamily="34" charset="-128"/>
                <a:cs typeface="Calibri" panose="020F0502020204030204" pitchFamily="34" charset="0"/>
              </a:rPr>
              <a:t>TRONG SH </a:t>
            </a:r>
          </a:p>
          <a:p>
            <a:pPr algn="ctr"/>
            <a:r>
              <a:rPr kumimoji="1" lang="x-none" sz="2400" dirty="0">
                <a:solidFill>
                  <a:schemeClr val="accent1">
                    <a:lumMod val="50000"/>
                  </a:schemeClr>
                </a:solidFill>
                <a:latin typeface="Calibri" panose="020F0502020204030204" pitchFamily="34" charset="0"/>
                <a:ea typeface="Source Han Sans CN Normal" panose="020B0400000000000000" pitchFamily="34" charset="-128"/>
                <a:cs typeface="Calibri" panose="020F0502020204030204" pitchFamily="34" charset="0"/>
              </a:rPr>
              <a:t>HÀNG NGÀY</a:t>
            </a:r>
          </a:p>
        </p:txBody>
      </p:sp>
      <p:sp>
        <p:nvSpPr>
          <p:cNvPr id="3" name="Rectangle 2">
            <a:extLst>
              <a:ext uri="{FF2B5EF4-FFF2-40B4-BE49-F238E27FC236}">
                <a16:creationId xmlns="" xmlns:a16="http://schemas.microsoft.com/office/drawing/2014/main" id="{0E25B6D8-34FE-E94C-9182-C718861D55C6}"/>
              </a:ext>
            </a:extLst>
          </p:cNvPr>
          <p:cNvSpPr/>
          <p:nvPr/>
        </p:nvSpPr>
        <p:spPr>
          <a:xfrm>
            <a:off x="4521992" y="785814"/>
            <a:ext cx="4257675" cy="253841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b="1" dirty="0">
                <a:solidFill>
                  <a:schemeClr val="bg1"/>
                </a:solidFill>
                <a:latin typeface="Calibri" panose="020F0502020204030204" pitchFamily="34" charset="0"/>
                <a:cs typeface="Calibri" panose="020F0502020204030204" pitchFamily="34" charset="0"/>
              </a:rPr>
              <a:t>- SX </a:t>
            </a:r>
            <a:r>
              <a:rPr lang="en-US" sz="2000" b="1" dirty="0" err="1">
                <a:solidFill>
                  <a:schemeClr val="bg1"/>
                </a:solidFill>
                <a:latin typeface="Calibri" panose="020F0502020204030204" pitchFamily="34" charset="0"/>
                <a:cs typeface="Calibri" panose="020F0502020204030204" pitchFamily="34" charset="0"/>
              </a:rPr>
              <a:t>thời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hợp</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lý</a:t>
            </a:r>
            <a:endParaRPr lang="en-US" sz="2000" b="1" dirty="0">
              <a:solidFill>
                <a:schemeClr val="bg1"/>
              </a:solidFill>
              <a:latin typeface="Calibri" panose="020F0502020204030204" pitchFamily="34" charset="0"/>
              <a:cs typeface="Calibri" panose="020F0502020204030204" pitchFamily="34" charset="0"/>
            </a:endParaRPr>
          </a:p>
          <a:p>
            <a:pPr algn="just">
              <a:defRPr/>
            </a:pPr>
            <a:r>
              <a:rPr lang="en-US" sz="2000" b="1" dirty="0" err="1">
                <a:solidFill>
                  <a:schemeClr val="bg1"/>
                </a:solidFill>
                <a:latin typeface="Calibri" panose="020F0502020204030204" pitchFamily="34" charset="0"/>
                <a:cs typeface="Calibri" panose="020F0502020204030204" pitchFamily="34" charset="0"/>
              </a:rPr>
              <a:t>- Luôn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chủ</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động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mọi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việc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biết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linh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hoạt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xử</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lý</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huống</a:t>
            </a:r>
            <a:endParaRPr lang="en-US" sz="2000" b="1" dirty="0">
              <a:solidFill>
                <a:schemeClr val="bg1"/>
              </a:solidFill>
              <a:latin typeface="Calibri" panose="020F0502020204030204" pitchFamily="34" charset="0"/>
              <a:cs typeface="Calibri" panose="020F0502020204030204" pitchFamily="34" charset="0"/>
            </a:endParaRPr>
          </a:p>
          <a:p>
            <a:pPr algn="just">
              <a:defRPr/>
            </a:pPr>
            <a:r>
              <a:rPr lang="en-US" sz="2000" b="1" dirty="0" err="1">
                <a:solidFill>
                  <a:schemeClr val="bg1"/>
                </a:solidFill>
                <a:latin typeface="Calibri" panose="020F0502020204030204" pitchFamily="34" charset="0"/>
                <a:cs typeface="Calibri" panose="020F0502020204030204" pitchFamily="34" charset="0"/>
              </a:rPr>
              <a:t>- Biết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tự</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chăm</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sóc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bản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thân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và</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giúp</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người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khác</a:t>
            </a:r>
            <a:endParaRPr lang="en-US" sz="2000" b="1" dirty="0">
              <a:solidFill>
                <a:schemeClr val="bg1"/>
              </a:solidFill>
              <a:latin typeface="Calibri" panose="020F0502020204030204" pitchFamily="34" charset="0"/>
              <a:cs typeface="Calibri" panose="020F0502020204030204" pitchFamily="34" charset="0"/>
            </a:endParaRPr>
          </a:p>
          <a:p>
            <a:pPr algn="just">
              <a:defRPr/>
            </a:pPr>
            <a:r>
              <a:rPr lang="en-US" sz="2000" b="1" dirty="0" err="1">
                <a:solidFill>
                  <a:schemeClr val="bg1"/>
                </a:solidFill>
                <a:latin typeface="Calibri" panose="020F0502020204030204" pitchFamily="34" charset="0"/>
                <a:cs typeface="Calibri" panose="020F0502020204030204" pitchFamily="34" charset="0"/>
              </a:rPr>
              <a:t>- Sống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thân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thiện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với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môi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trường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thiên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nhiên</a:t>
            </a:r>
            <a:r>
              <a:rPr lang="en-US" sz="2000" b="1" dirty="0">
                <a:solidFill>
                  <a:schemeClr val="bg1"/>
                </a:solidFill>
                <a:latin typeface="Calibri" panose="020F0502020204030204" pitchFamily="34" charset="0"/>
                <a:cs typeface="Calibri" panose="020F0502020204030204" pitchFamily="34" charset="0"/>
              </a:rPr>
              <a:t>…</a:t>
            </a:r>
          </a:p>
        </p:txBody>
      </p:sp>
      <p:sp>
        <p:nvSpPr>
          <p:cNvPr id="4" name="Rectangle 3">
            <a:extLst>
              <a:ext uri="{FF2B5EF4-FFF2-40B4-BE49-F238E27FC236}">
                <a16:creationId xmlns="" xmlns:a16="http://schemas.microsoft.com/office/drawing/2014/main" id="{CB2F29B0-60CC-5C40-A93F-6CBD5DAC62C5}"/>
              </a:ext>
            </a:extLst>
          </p:cNvPr>
          <p:cNvSpPr/>
          <p:nvPr/>
        </p:nvSpPr>
        <p:spPr>
          <a:xfrm>
            <a:off x="4521993" y="3790944"/>
            <a:ext cx="4257675" cy="253841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pPr>
            <a:r>
              <a:rPr lang="en-US" altLang="en-US" sz="2000" b="1" dirty="0" err="1">
                <a:solidFill>
                  <a:schemeClr val="bg1"/>
                </a:solidFill>
                <a:latin typeface="Calibri" panose="020F0502020204030204" pitchFamily="34" charset="0"/>
                <a:cs typeface="Calibri" panose="020F0502020204030204" pitchFamily="34" charset="0"/>
              </a:rPr>
              <a:t>Lười</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biếng</a:t>
            </a:r>
            <a:r>
              <a:rPr lang="en-US" altLang="en-US" sz="2000" b="1" dirty="0">
                <a:solidFill>
                  <a:schemeClr val="bg1"/>
                </a:solidFill>
                <a:latin typeface="Calibri" panose="020F0502020204030204" pitchFamily="34" charset="0"/>
                <a:cs typeface="Calibri" panose="020F0502020204030204" pitchFamily="34" charset="0"/>
              </a:rPr>
              <a:t>, ỷ </a:t>
            </a:r>
            <a:r>
              <a:rPr lang="en-US" altLang="en-US" sz="2000" b="1" dirty="0" err="1">
                <a:solidFill>
                  <a:schemeClr val="bg1"/>
                </a:solidFill>
                <a:latin typeface="Calibri" panose="020F0502020204030204" pitchFamily="34" charset="0"/>
                <a:cs typeface="Calibri" panose="020F0502020204030204" pitchFamily="34" charset="0"/>
              </a:rPr>
              <a:t>lại</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sống</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vô</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cảm</a:t>
            </a:r>
            <a:endParaRPr lang="en-US" altLang="en-US" sz="2000" b="1" dirty="0">
              <a:solidFill>
                <a:schemeClr val="bg1"/>
              </a:solidFill>
              <a:latin typeface="Calibri" panose="020F0502020204030204" pitchFamily="34" charset="0"/>
              <a:cs typeface="Calibri" panose="020F0502020204030204" pitchFamily="34" charset="0"/>
            </a:endParaRPr>
          </a:p>
          <a:p>
            <a:pPr algn="just">
              <a:buFontTx/>
              <a:buChar char="-"/>
            </a:pPr>
            <a:r>
              <a:rPr lang="en-US" altLang="en-US" sz="2000" b="1" dirty="0" err="1">
                <a:solidFill>
                  <a:schemeClr val="bg1"/>
                </a:solidFill>
                <a:latin typeface="Calibri" panose="020F0502020204030204" pitchFamily="34" charset="0"/>
                <a:cs typeface="Calibri" panose="020F0502020204030204" pitchFamily="34" charset="0"/>
              </a:rPr>
              <a:t>Phụ</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thuộc</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vào</a:t>
            </a:r>
            <a:r>
              <a:rPr lang="en-US" altLang="en-US" sz="2000" b="1" dirty="0">
                <a:solidFill>
                  <a:schemeClr val="bg1"/>
                </a:solidFill>
                <a:latin typeface="Calibri" panose="020F0502020204030204" pitchFamily="34" charset="0"/>
                <a:cs typeface="Calibri" panose="020F0502020204030204" pitchFamily="34" charset="0"/>
              </a:rPr>
              <a:t> cha </a:t>
            </a:r>
            <a:r>
              <a:rPr lang="en-US" altLang="en-US" sz="2000" b="1" dirty="0" err="1">
                <a:solidFill>
                  <a:schemeClr val="bg1"/>
                </a:solidFill>
                <a:latin typeface="Calibri" panose="020F0502020204030204" pitchFamily="34" charset="0"/>
                <a:cs typeface="Calibri" panose="020F0502020204030204" pitchFamily="34" charset="0"/>
              </a:rPr>
              <a:t>mẹ</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anh</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chị</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em</a:t>
            </a:r>
            <a:r>
              <a:rPr lang="en-US" altLang="en-US" sz="2000" b="1" dirty="0">
                <a:solidFill>
                  <a:schemeClr val="bg1"/>
                </a:solidFill>
                <a:latin typeface="Calibri" panose="020F0502020204030204" pitchFamily="34" charset="0"/>
                <a:cs typeface="Calibri" panose="020F0502020204030204" pitchFamily="34" charset="0"/>
              </a:rPr>
              <a:t>.</a:t>
            </a:r>
          </a:p>
          <a:p>
            <a:pPr algn="just">
              <a:buFontTx/>
              <a:buChar char="-"/>
            </a:pP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Bắt</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chước</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thiếu</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nghị</a:t>
            </a:r>
            <a:r>
              <a:rPr lang="en-US" altLang="en-US" sz="2000" b="1" dirty="0">
                <a:solidFill>
                  <a:schemeClr val="bg1"/>
                </a:solidFill>
                <a:latin typeface="Calibri" panose="020F0502020204030204" pitchFamily="34" charset="0"/>
                <a:cs typeface="Calibri" panose="020F0502020204030204" pitchFamily="34" charset="0"/>
              </a:rPr>
              <a:t> </a:t>
            </a:r>
            <a:r>
              <a:rPr lang="en-US" altLang="en-US" sz="2000" b="1" dirty="0" err="1">
                <a:solidFill>
                  <a:schemeClr val="bg1"/>
                </a:solidFill>
                <a:latin typeface="Calibri" panose="020F0502020204030204" pitchFamily="34" charset="0"/>
                <a:cs typeface="Calibri" panose="020F0502020204030204" pitchFamily="34" charset="0"/>
              </a:rPr>
              <a:t>lực</a:t>
            </a:r>
            <a:endParaRPr lang="en-US" altLang="en-US" sz="2000" b="1"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 xmlns:a16="http://schemas.microsoft.com/office/drawing/2014/main" id="{4D202788-768F-6D45-BF8B-4898843D1CA8}"/>
              </a:ext>
            </a:extLst>
          </p:cNvPr>
          <p:cNvSpPr/>
          <p:nvPr/>
        </p:nvSpPr>
        <p:spPr>
          <a:xfrm>
            <a:off x="2338387" y="1066801"/>
            <a:ext cx="1414463" cy="214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accent4">
                    <a:lumMod val="50000"/>
                  </a:schemeClr>
                </a:solidFill>
                <a:latin typeface="Calibri" panose="020F0502020204030204" pitchFamily="34" charset="0"/>
                <a:cs typeface="Calibri" panose="020F0502020204030204" pitchFamily="34" charset="0"/>
              </a:rPr>
              <a:t>Năng động, sáng tạo</a:t>
            </a:r>
          </a:p>
        </p:txBody>
      </p:sp>
      <p:sp>
        <p:nvSpPr>
          <p:cNvPr id="6" name="Rectangle 5">
            <a:extLst>
              <a:ext uri="{FF2B5EF4-FFF2-40B4-BE49-F238E27FC236}">
                <a16:creationId xmlns="" xmlns:a16="http://schemas.microsoft.com/office/drawing/2014/main" id="{EC13FA3F-F3FC-9D4D-92C7-0FFB0FA0FDF7}"/>
              </a:ext>
            </a:extLst>
          </p:cNvPr>
          <p:cNvSpPr/>
          <p:nvPr/>
        </p:nvSpPr>
        <p:spPr>
          <a:xfrm>
            <a:off x="2338386" y="4071931"/>
            <a:ext cx="1414463" cy="214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accent4">
                    <a:lumMod val="50000"/>
                  </a:schemeClr>
                </a:solidFill>
                <a:latin typeface="Calibri" panose="020F0502020204030204" pitchFamily="34" charset="0"/>
                <a:cs typeface="Calibri" panose="020F0502020204030204" pitchFamily="34" charset="0"/>
              </a:rPr>
              <a:t>Không năng động, sáng tạo</a:t>
            </a:r>
          </a:p>
        </p:txBody>
      </p:sp>
      <p:sp>
        <p:nvSpPr>
          <p:cNvPr id="7" name="Rectangle 6">
            <a:extLst>
              <a:ext uri="{FF2B5EF4-FFF2-40B4-BE49-F238E27FC236}">
                <a16:creationId xmlns="" xmlns:a16="http://schemas.microsoft.com/office/drawing/2014/main" id="{0EEC335A-FBC9-414F-BB15-1DEA5F4D2D16}"/>
              </a:ext>
            </a:extLst>
          </p:cNvPr>
          <p:cNvSpPr/>
          <p:nvPr/>
        </p:nvSpPr>
        <p:spPr>
          <a:xfrm>
            <a:off x="9415464" y="952501"/>
            <a:ext cx="2399932" cy="2376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schemeClr val="accent4">
                    <a:lumMod val="50000"/>
                  </a:schemeClr>
                </a:solidFill>
                <a:latin typeface="Calibri" panose="020F0502020204030204" pitchFamily="34" charset="0"/>
                <a:cs typeface="Calibri" panose="020F0502020204030204" pitchFamily="34" charset="0"/>
              </a:rPr>
              <a:t>Nâng</a:t>
            </a:r>
            <a:r>
              <a:rPr lang="en-US" sz="2400" b="1" dirty="0">
                <a:solidFill>
                  <a:schemeClr val="accent4">
                    <a:lumMod val="50000"/>
                  </a:schemeClr>
                </a:solidFill>
                <a:latin typeface="Calibri" panose="020F0502020204030204" pitchFamily="34" charset="0"/>
                <a:cs typeface="Calibri" panose="020F0502020204030204" pitchFamily="34" charset="0"/>
              </a:rPr>
              <a:t> </a:t>
            </a:r>
            <a:r>
              <a:rPr lang="en-US" sz="2400" b="1" dirty="0" err="1">
                <a:solidFill>
                  <a:schemeClr val="accent4">
                    <a:lumMod val="50000"/>
                  </a:schemeClr>
                </a:solidFill>
                <a:latin typeface="Calibri" panose="020F0502020204030204" pitchFamily="34" charset="0"/>
                <a:cs typeface="Calibri" panose="020F0502020204030204" pitchFamily="34" charset="0"/>
              </a:rPr>
              <a:t>cao</a:t>
            </a:r>
            <a:r>
              <a:rPr lang="en-US" sz="2400" b="1" dirty="0">
                <a:solidFill>
                  <a:schemeClr val="accent4">
                    <a:lumMod val="50000"/>
                  </a:schemeClr>
                </a:solidFill>
                <a:latin typeface="Calibri" panose="020F0502020204030204" pitchFamily="34" charset="0"/>
                <a:cs typeface="Calibri" panose="020F0502020204030204" pitchFamily="34" charset="0"/>
              </a:rPr>
              <a:t> </a:t>
            </a:r>
            <a:r>
              <a:rPr lang="en-US" sz="2400" b="1" dirty="0" err="1">
                <a:solidFill>
                  <a:schemeClr val="accent4">
                    <a:lumMod val="50000"/>
                  </a:schemeClr>
                </a:solidFill>
                <a:latin typeface="Calibri" panose="020F0502020204030204" pitchFamily="34" charset="0"/>
                <a:cs typeface="Calibri" panose="020F0502020204030204" pitchFamily="34" charset="0"/>
              </a:rPr>
              <a:t>chất</a:t>
            </a:r>
            <a:r>
              <a:rPr lang="en-US" sz="2400" b="1" dirty="0">
                <a:solidFill>
                  <a:schemeClr val="accent4">
                    <a:lumMod val="50000"/>
                  </a:schemeClr>
                </a:solidFill>
                <a:latin typeface="Calibri" panose="020F0502020204030204" pitchFamily="34" charset="0"/>
                <a:cs typeface="Calibri" panose="020F0502020204030204" pitchFamily="34" charset="0"/>
              </a:rPr>
              <a:t> </a:t>
            </a:r>
            <a:r>
              <a:rPr lang="en-US" sz="2400" b="1" dirty="0" err="1">
                <a:solidFill>
                  <a:schemeClr val="accent4">
                    <a:lumMod val="50000"/>
                  </a:schemeClr>
                </a:solidFill>
                <a:latin typeface="Calibri" panose="020F0502020204030204" pitchFamily="34" charset="0"/>
                <a:cs typeface="Calibri" panose="020F0502020204030204" pitchFamily="34" charset="0"/>
              </a:rPr>
              <a:t>lượng</a:t>
            </a:r>
            <a:r>
              <a:rPr lang="en-US" sz="2400" b="1" dirty="0">
                <a:solidFill>
                  <a:schemeClr val="accent4">
                    <a:lumMod val="50000"/>
                  </a:schemeClr>
                </a:solidFill>
                <a:latin typeface="Calibri" panose="020F0502020204030204" pitchFamily="34" charset="0"/>
                <a:cs typeface="Calibri" panose="020F0502020204030204" pitchFamily="34" charset="0"/>
              </a:rPr>
              <a:t> </a:t>
            </a:r>
            <a:r>
              <a:rPr lang="en-US" sz="2400" b="1" dirty="0" err="1">
                <a:solidFill>
                  <a:schemeClr val="accent4">
                    <a:lumMod val="50000"/>
                  </a:schemeClr>
                </a:solidFill>
                <a:latin typeface="Calibri" panose="020F0502020204030204" pitchFamily="34" charset="0"/>
                <a:cs typeface="Calibri" panose="020F0502020204030204" pitchFamily="34" charset="0"/>
              </a:rPr>
              <a:t>cuộc</a:t>
            </a:r>
            <a:r>
              <a:rPr lang="en-US" sz="2400" b="1" dirty="0">
                <a:solidFill>
                  <a:schemeClr val="accent4">
                    <a:lumMod val="50000"/>
                  </a:schemeClr>
                </a:solidFill>
                <a:latin typeface="Calibri" panose="020F0502020204030204" pitchFamily="34" charset="0"/>
                <a:cs typeface="Calibri" panose="020F0502020204030204" pitchFamily="34" charset="0"/>
              </a:rPr>
              <a:t> </a:t>
            </a:r>
            <a:r>
              <a:rPr lang="en-US" sz="2400" b="1" dirty="0" err="1">
                <a:solidFill>
                  <a:schemeClr val="accent4">
                    <a:lumMod val="50000"/>
                  </a:schemeClr>
                </a:solidFill>
                <a:latin typeface="Calibri" panose="020F0502020204030204" pitchFamily="34" charset="0"/>
                <a:cs typeface="Calibri" panose="020F0502020204030204" pitchFamily="34" charset="0"/>
              </a:rPr>
              <a:t>sống</a:t>
            </a:r>
            <a:r>
              <a:rPr lang="en-US" sz="2400" b="1" dirty="0">
                <a:solidFill>
                  <a:schemeClr val="accent4">
                    <a:lumMod val="50000"/>
                  </a:schemeClr>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 xmlns:a16="http://schemas.microsoft.com/office/drawing/2014/main" id="{A5A6BCEA-702E-4342-8637-D4DD81F5B6FB}"/>
              </a:ext>
            </a:extLst>
          </p:cNvPr>
          <p:cNvSpPr/>
          <p:nvPr/>
        </p:nvSpPr>
        <p:spPr>
          <a:xfrm>
            <a:off x="9415464" y="4000490"/>
            <a:ext cx="2476497" cy="2328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b="1">
                <a:solidFill>
                  <a:schemeClr val="accent4">
                    <a:lumMod val="50000"/>
                  </a:schemeClr>
                </a:solidFill>
                <a:latin typeface="Calibri" panose="020F0502020204030204" pitchFamily="34" charset="0"/>
                <a:cs typeface="Calibri" panose="020F0502020204030204" pitchFamily="34" charset="0"/>
              </a:rPr>
              <a:t>Cuộc sống nhàm chán…</a:t>
            </a:r>
          </a:p>
        </p:txBody>
      </p:sp>
      <p:cxnSp>
        <p:nvCxnSpPr>
          <p:cNvPr id="12" name="Straight Arrow Connector 11">
            <a:extLst>
              <a:ext uri="{FF2B5EF4-FFF2-40B4-BE49-F238E27FC236}">
                <a16:creationId xmlns="" xmlns:a16="http://schemas.microsoft.com/office/drawing/2014/main" id="{78F096D8-D44E-1F44-AC64-78F6D318464C}"/>
              </a:ext>
            </a:extLst>
          </p:cNvPr>
          <p:cNvCxnSpPr>
            <a:cxnSpLocks/>
            <a:stCxn id="2" idx="3"/>
            <a:endCxn id="5" idx="1"/>
          </p:cNvCxnSpPr>
          <p:nvPr/>
        </p:nvCxnSpPr>
        <p:spPr>
          <a:xfrm flipV="1">
            <a:off x="1200152" y="2138364"/>
            <a:ext cx="1138235" cy="1509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9C33955D-92E8-A84C-90EA-7F962D018C32}"/>
              </a:ext>
            </a:extLst>
          </p:cNvPr>
          <p:cNvCxnSpPr>
            <a:cxnSpLocks/>
            <a:stCxn id="2" idx="3"/>
            <a:endCxn id="6" idx="1"/>
          </p:cNvCxnSpPr>
          <p:nvPr/>
        </p:nvCxnSpPr>
        <p:spPr>
          <a:xfrm>
            <a:off x="1200152" y="3648074"/>
            <a:ext cx="1138234" cy="149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hevron 18">
            <a:extLst>
              <a:ext uri="{FF2B5EF4-FFF2-40B4-BE49-F238E27FC236}">
                <a16:creationId xmlns="" xmlns:a16="http://schemas.microsoft.com/office/drawing/2014/main" id="{421CD41B-3FD5-E74E-8D0B-72B1C52EDBE2}"/>
              </a:ext>
            </a:extLst>
          </p:cNvPr>
          <p:cNvSpPr/>
          <p:nvPr/>
        </p:nvSpPr>
        <p:spPr>
          <a:xfrm>
            <a:off x="3895105" y="1896046"/>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0" name="Chevron 19">
            <a:extLst>
              <a:ext uri="{FF2B5EF4-FFF2-40B4-BE49-F238E27FC236}">
                <a16:creationId xmlns="" xmlns:a16="http://schemas.microsoft.com/office/drawing/2014/main" id="{D117F273-B585-B24C-A778-D3EC95FDEABA}"/>
              </a:ext>
            </a:extLst>
          </p:cNvPr>
          <p:cNvSpPr/>
          <p:nvPr/>
        </p:nvSpPr>
        <p:spPr>
          <a:xfrm>
            <a:off x="3895105" y="495538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1" name="Chevron 20">
            <a:extLst>
              <a:ext uri="{FF2B5EF4-FFF2-40B4-BE49-F238E27FC236}">
                <a16:creationId xmlns="" xmlns:a16="http://schemas.microsoft.com/office/drawing/2014/main" id="{BEF9F90C-97D1-2145-B301-BE93040A78D1}"/>
              </a:ext>
            </a:extLst>
          </p:cNvPr>
          <p:cNvSpPr/>
          <p:nvPr/>
        </p:nvSpPr>
        <p:spPr>
          <a:xfrm>
            <a:off x="8845104" y="1977008"/>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2" name="Chevron 21">
            <a:extLst>
              <a:ext uri="{FF2B5EF4-FFF2-40B4-BE49-F238E27FC236}">
                <a16:creationId xmlns="" xmlns:a16="http://schemas.microsoft.com/office/drawing/2014/main" id="{3189FE44-C9C6-2946-9D3E-933EEBDAD850}"/>
              </a:ext>
            </a:extLst>
          </p:cNvPr>
          <p:cNvSpPr/>
          <p:nvPr/>
        </p:nvSpPr>
        <p:spPr>
          <a:xfrm>
            <a:off x="8845104" y="5044631"/>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19929866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 xmlns:a16="http://schemas.microsoft.com/office/drawing/2014/main" id="{D4FCD3F8-5AB2-47E2-95E7-56ECF1821E82}"/>
              </a:ext>
            </a:extLst>
          </p:cNvPr>
          <p:cNvSpPr/>
          <p:nvPr/>
        </p:nvSpPr>
        <p:spPr>
          <a:xfrm>
            <a:off x="409075" y="1023035"/>
            <a:ext cx="5449096" cy="1748273"/>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latin typeface="Calibri" panose="020F0502020204030204" pitchFamily="34" charset="0"/>
                <a:cs typeface="Calibri" panose="020F0502020204030204" pitchFamily="34" charset="0"/>
              </a:rPr>
              <a:t>HÀNH ĐỘNG NHỎ</a:t>
            </a:r>
          </a:p>
          <a:p>
            <a:pPr algn="ctr"/>
            <a:r>
              <a:rPr lang="en-US" sz="2400" b="1">
                <a:latin typeface="Calibri" panose="020F0502020204030204" pitchFamily="34" charset="0"/>
                <a:cs typeface="Calibri" panose="020F0502020204030204" pitchFamily="34" charset="0"/>
              </a:rPr>
              <a:t>Ý NGHĨA TO</a:t>
            </a:r>
            <a:endParaRPr lang="en-US" sz="2400" b="1" dirty="0">
              <a:latin typeface="Calibri" panose="020F0502020204030204" pitchFamily="34" charset="0"/>
              <a:cs typeface="Calibri" panose="020F0502020204030204" pitchFamily="34" charset="0"/>
            </a:endParaRPr>
          </a:p>
        </p:txBody>
      </p:sp>
      <p:pic>
        <p:nvPicPr>
          <p:cNvPr id="6" name="Picture 5" descr="A close up of a bottle&#10;&#10;Description automatically generated">
            <a:extLst>
              <a:ext uri="{FF2B5EF4-FFF2-40B4-BE49-F238E27FC236}">
                <a16:creationId xmlns="" xmlns:a16="http://schemas.microsoft.com/office/drawing/2014/main" id="{276B3786-ED24-4BE6-838A-E5B3845EC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26" y="342901"/>
            <a:ext cx="5794000" cy="2428407"/>
          </a:xfrm>
          <a:prstGeom prst="rect">
            <a:avLst/>
          </a:prstGeom>
        </p:spPr>
      </p:pic>
      <p:pic>
        <p:nvPicPr>
          <p:cNvPr id="8" name="Picture 7" descr="A group of stuffed animals sitting on top of a table&#10;&#10;Description automatically generated">
            <a:extLst>
              <a:ext uri="{FF2B5EF4-FFF2-40B4-BE49-F238E27FC236}">
                <a16:creationId xmlns="" xmlns:a16="http://schemas.microsoft.com/office/drawing/2014/main" id="{D7CFF4FE-EFA0-4235-ABC4-CADDCB6A0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000" y="3276927"/>
            <a:ext cx="5594252" cy="3427255"/>
          </a:xfrm>
          <a:prstGeom prst="rect">
            <a:avLst/>
          </a:prstGeom>
        </p:spPr>
      </p:pic>
      <p:pic>
        <p:nvPicPr>
          <p:cNvPr id="10" name="Picture 9" descr="A picture containing indoor, building, different, small&#10;&#10;Description automatically generated">
            <a:extLst>
              <a:ext uri="{FF2B5EF4-FFF2-40B4-BE49-F238E27FC236}">
                <a16:creationId xmlns="" xmlns:a16="http://schemas.microsoft.com/office/drawing/2014/main" id="{9FC9BBFF-B7C8-4061-8A29-476719C14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06" y="3238307"/>
            <a:ext cx="5577434" cy="3465875"/>
          </a:xfrm>
          <a:prstGeom prst="rect">
            <a:avLst/>
          </a:prstGeom>
        </p:spPr>
      </p:pic>
    </p:spTree>
    <p:extLst>
      <p:ext uri="{BB962C8B-B14F-4D97-AF65-F5344CB8AC3E}">
        <p14:creationId xmlns:p14="http://schemas.microsoft.com/office/powerpoint/2010/main" val="1362283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xmlns:a16="http://schemas.microsoft.com/office/drawing/2014/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B35E1AD-E4D2-5647-9D11-9771DD3599A0}"/>
              </a:ext>
            </a:extLst>
          </p:cNvPr>
          <p:cNvSpPr/>
          <p:nvPr/>
        </p:nvSpPr>
        <p:spPr>
          <a:xfrm>
            <a:off x="166692" y="2340768"/>
            <a:ext cx="1033460" cy="2614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x-none" sz="2400" dirty="0">
                <a:solidFill>
                  <a:schemeClr val="accent1">
                    <a:lumMod val="50000"/>
                  </a:schemeClr>
                </a:solidFill>
                <a:latin typeface="Calibri" panose="020F0502020204030204" pitchFamily="34" charset="0"/>
                <a:ea typeface="Source Han Sans CN Normal" panose="020B0400000000000000" pitchFamily="34" charset="-128"/>
                <a:cs typeface="Calibri" panose="020F0502020204030204" pitchFamily="34" charset="0"/>
              </a:rPr>
              <a:t>TRONG HỌC TẬP</a:t>
            </a:r>
          </a:p>
        </p:txBody>
      </p:sp>
      <p:sp>
        <p:nvSpPr>
          <p:cNvPr id="3" name="Rectangle 2">
            <a:extLst>
              <a:ext uri="{FF2B5EF4-FFF2-40B4-BE49-F238E27FC236}">
                <a16:creationId xmlns="" xmlns:a16="http://schemas.microsoft.com/office/drawing/2014/main" id="{0E25B6D8-34FE-E94C-9182-C718861D55C6}"/>
              </a:ext>
            </a:extLst>
          </p:cNvPr>
          <p:cNvSpPr/>
          <p:nvPr/>
        </p:nvSpPr>
        <p:spPr>
          <a:xfrm>
            <a:off x="4521992" y="785814"/>
            <a:ext cx="4257675" cy="253841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defRPr/>
            </a:pPr>
            <a:r>
              <a:rPr lang="en-US" sz="2200" b="1" dirty="0" err="1">
                <a:solidFill>
                  <a:schemeClr val="bg1"/>
                </a:solidFill>
                <a:latin typeface="Calibri" panose="020F0502020204030204" pitchFamily="34" charset="0"/>
                <a:cs typeface="Calibri" panose="020F0502020204030204" pitchFamily="34" charset="0"/>
              </a:rPr>
              <a:t>Có</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phương</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pháp</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học</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tập</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khoa</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học</a:t>
            </a:r>
            <a:endParaRPr lang="en-US" sz="2200" b="1" dirty="0">
              <a:solidFill>
                <a:schemeClr val="bg1"/>
              </a:solidFill>
              <a:latin typeface="Calibri" panose="020F0502020204030204" pitchFamily="34" charset="0"/>
              <a:cs typeface="Calibri" panose="020F0502020204030204" pitchFamily="34" charset="0"/>
            </a:endParaRPr>
          </a:p>
          <a:p>
            <a:pPr algn="just">
              <a:buFontTx/>
              <a:buChar char="-"/>
              <a:defRPr/>
            </a:pPr>
            <a:r>
              <a:rPr lang="en-US" sz="2200" b="1" dirty="0">
                <a:solidFill>
                  <a:schemeClr val="bg1"/>
                </a:solidFill>
                <a:latin typeface="Calibri" panose="020F0502020204030204" pitchFamily="34" charset="0"/>
                <a:cs typeface="Calibri" panose="020F0502020204030204" pitchFamily="34" charset="0"/>
              </a:rPr>
              <a:t>Say </a:t>
            </a:r>
            <a:r>
              <a:rPr lang="en-US" sz="2200" b="1" dirty="0" err="1">
                <a:solidFill>
                  <a:schemeClr val="bg1"/>
                </a:solidFill>
                <a:latin typeface="Calibri" panose="020F0502020204030204" pitchFamily="34" charset="0"/>
                <a:cs typeface="Calibri" panose="020F0502020204030204" pitchFamily="34" charset="0"/>
              </a:rPr>
              <a:t>mê</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kiên</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trì</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chịu</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khó</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học</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hỏi</a:t>
            </a:r>
            <a:endParaRPr lang="en-US" sz="2200" b="1" dirty="0">
              <a:solidFill>
                <a:schemeClr val="bg1"/>
              </a:solidFill>
              <a:latin typeface="Calibri" panose="020F0502020204030204" pitchFamily="34" charset="0"/>
              <a:cs typeface="Calibri" panose="020F0502020204030204" pitchFamily="34" charset="0"/>
            </a:endParaRPr>
          </a:p>
          <a:p>
            <a:pPr algn="just">
              <a:buFontTx/>
              <a:buChar char="-"/>
              <a:defRPr/>
            </a:pPr>
            <a:r>
              <a:rPr lang="en-US" sz="2200" b="1" dirty="0" err="1">
                <a:solidFill>
                  <a:schemeClr val="bg1"/>
                </a:solidFill>
                <a:latin typeface="Calibri" panose="020F0502020204030204" pitchFamily="34" charset="0"/>
                <a:cs typeface="Calibri" panose="020F0502020204030204" pitchFamily="34" charset="0"/>
              </a:rPr>
              <a:t>Biết</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vận</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dụng</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kiến</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thức</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kỹ</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năng</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đã</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học</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vào</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cuộc</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sống</a:t>
            </a:r>
            <a:r>
              <a:rPr lang="en-US" sz="2200" b="1" dirty="0">
                <a:solidFill>
                  <a:schemeClr val="bg1"/>
                </a:solidFill>
                <a:latin typeface="Calibri" panose="020F0502020204030204" pitchFamily="34" charset="0"/>
                <a:cs typeface="Calibri" panose="020F0502020204030204" pitchFamily="34" charset="0"/>
              </a:rPr>
              <a:t>...</a:t>
            </a:r>
          </a:p>
        </p:txBody>
      </p:sp>
      <p:sp>
        <p:nvSpPr>
          <p:cNvPr id="4" name="Rectangle 3">
            <a:extLst>
              <a:ext uri="{FF2B5EF4-FFF2-40B4-BE49-F238E27FC236}">
                <a16:creationId xmlns="" xmlns:a16="http://schemas.microsoft.com/office/drawing/2014/main" id="{CB2F29B0-60CC-5C40-A93F-6CBD5DAC62C5}"/>
              </a:ext>
            </a:extLst>
          </p:cNvPr>
          <p:cNvSpPr/>
          <p:nvPr/>
        </p:nvSpPr>
        <p:spPr>
          <a:xfrm>
            <a:off x="4521993" y="3790944"/>
            <a:ext cx="4257675" cy="253841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defRPr/>
            </a:pPr>
            <a:r>
              <a:rPr lang="en-US" sz="2200" b="1" dirty="0" err="1">
                <a:latin typeface="Calibri" panose="020F0502020204030204" pitchFamily="34" charset="0"/>
                <a:cs typeface="Calibri" panose="020F0502020204030204" pitchFamily="34" charset="0"/>
              </a:rPr>
              <a:t>Thụ</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động</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lười</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suy</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nghĩ</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không</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có</a:t>
            </a:r>
            <a:r>
              <a:rPr lang="en-US" sz="2200" b="1" dirty="0">
                <a:latin typeface="Calibri" panose="020F0502020204030204" pitchFamily="34" charset="0"/>
                <a:cs typeface="Calibri" panose="020F0502020204030204" pitchFamily="34" charset="0"/>
              </a:rPr>
              <a:t> ý </a:t>
            </a:r>
            <a:r>
              <a:rPr lang="en-US" sz="2200" b="1" dirty="0" err="1">
                <a:latin typeface="Calibri" panose="020F0502020204030204" pitchFamily="34" charset="0"/>
                <a:cs typeface="Calibri" panose="020F0502020204030204" pitchFamily="34" charset="0"/>
              </a:rPr>
              <a:t>chí</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nghị</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lực</a:t>
            </a:r>
            <a:endParaRPr lang="en-US" sz="2200" b="1" dirty="0">
              <a:latin typeface="Calibri" panose="020F0502020204030204" pitchFamily="34" charset="0"/>
              <a:cs typeface="Calibri" panose="020F0502020204030204" pitchFamily="34" charset="0"/>
            </a:endParaRPr>
          </a:p>
          <a:p>
            <a:pPr algn="just">
              <a:buFontTx/>
              <a:buChar char="-"/>
              <a:defRPr/>
            </a:pPr>
            <a:r>
              <a:rPr lang="en-US" sz="2200" b="1" dirty="0" err="1">
                <a:latin typeface="Calibri" panose="020F0502020204030204" pitchFamily="34" charset="0"/>
                <a:cs typeface="Calibri" panose="020F0502020204030204" pitchFamily="34" charset="0"/>
              </a:rPr>
              <a:t>Học</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vẹt</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gian</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lận</a:t>
            </a:r>
            <a:endParaRPr lang="en-US" sz="2200" b="1" dirty="0">
              <a:latin typeface="Calibri" panose="020F0502020204030204" pitchFamily="34" charset="0"/>
              <a:cs typeface="Calibri" panose="020F0502020204030204" pitchFamily="34" charset="0"/>
            </a:endParaRPr>
          </a:p>
          <a:p>
            <a:pPr algn="just">
              <a:buFontTx/>
              <a:buChar char="-"/>
              <a:defRPr/>
            </a:pPr>
            <a:r>
              <a:rPr lang="en-US" sz="2200" b="1" dirty="0" err="1">
                <a:latin typeface="Calibri" panose="020F0502020204030204" pitchFamily="34" charset="0"/>
                <a:cs typeface="Calibri" panose="020F0502020204030204" pitchFamily="34" charset="0"/>
              </a:rPr>
              <a:t>Bằng</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lòng</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với</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kiến</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thức</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đã</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học</a:t>
            </a:r>
            <a:r>
              <a:rPr lang="en-US" sz="2200" b="1"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 xmlns:a16="http://schemas.microsoft.com/office/drawing/2014/main" id="{4D202788-768F-6D45-BF8B-4898843D1CA8}"/>
              </a:ext>
            </a:extLst>
          </p:cNvPr>
          <p:cNvSpPr/>
          <p:nvPr/>
        </p:nvSpPr>
        <p:spPr>
          <a:xfrm>
            <a:off x="2338387" y="1066801"/>
            <a:ext cx="1414463" cy="214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accent4">
                    <a:lumMod val="50000"/>
                  </a:schemeClr>
                </a:solidFill>
                <a:latin typeface="Calibri" panose="020F0502020204030204" pitchFamily="34" charset="0"/>
                <a:cs typeface="Calibri" panose="020F0502020204030204" pitchFamily="34" charset="0"/>
              </a:rPr>
              <a:t>Năng động, sáng tạo</a:t>
            </a:r>
          </a:p>
        </p:txBody>
      </p:sp>
      <p:sp>
        <p:nvSpPr>
          <p:cNvPr id="6" name="Rectangle 5">
            <a:extLst>
              <a:ext uri="{FF2B5EF4-FFF2-40B4-BE49-F238E27FC236}">
                <a16:creationId xmlns="" xmlns:a16="http://schemas.microsoft.com/office/drawing/2014/main" id="{EC13FA3F-F3FC-9D4D-92C7-0FFB0FA0FDF7}"/>
              </a:ext>
            </a:extLst>
          </p:cNvPr>
          <p:cNvSpPr/>
          <p:nvPr/>
        </p:nvSpPr>
        <p:spPr>
          <a:xfrm>
            <a:off x="2338386" y="4071931"/>
            <a:ext cx="1414463" cy="2143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solidFill>
                  <a:schemeClr val="accent4">
                    <a:lumMod val="50000"/>
                  </a:schemeClr>
                </a:solidFill>
                <a:latin typeface="Calibri" panose="020F0502020204030204" pitchFamily="34" charset="0"/>
                <a:cs typeface="Calibri" panose="020F0502020204030204" pitchFamily="34" charset="0"/>
              </a:rPr>
              <a:t>Không năng động, sáng tạo</a:t>
            </a:r>
          </a:p>
        </p:txBody>
      </p:sp>
      <p:sp>
        <p:nvSpPr>
          <p:cNvPr id="7" name="Rectangle 6">
            <a:extLst>
              <a:ext uri="{FF2B5EF4-FFF2-40B4-BE49-F238E27FC236}">
                <a16:creationId xmlns="" xmlns:a16="http://schemas.microsoft.com/office/drawing/2014/main" id="{0EEC335A-FBC9-414F-BB15-1DEA5F4D2D16}"/>
              </a:ext>
            </a:extLst>
          </p:cNvPr>
          <p:cNvSpPr/>
          <p:nvPr/>
        </p:nvSpPr>
        <p:spPr>
          <a:xfrm>
            <a:off x="9458328" y="785814"/>
            <a:ext cx="2399932" cy="253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dirty="0">
                <a:solidFill>
                  <a:schemeClr val="tx1"/>
                </a:solidFill>
                <a:latin typeface="Calibri" panose="020F0502020204030204" pitchFamily="34" charset="0"/>
                <a:cs typeface="Calibri" panose="020F0502020204030204" pitchFamily="34" charset="0"/>
              </a:rPr>
              <a:t>-</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Đạt</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kết</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quả</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cao</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trong</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học</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tập</a:t>
            </a:r>
            <a:endParaRPr lang="en-US" sz="2400" b="1" dirty="0">
              <a:solidFill>
                <a:schemeClr val="tx1"/>
              </a:solidFill>
              <a:latin typeface="Calibri" panose="020F0502020204030204" pitchFamily="34" charset="0"/>
              <a:cs typeface="Calibri" panose="020F0502020204030204" pitchFamily="34" charset="0"/>
            </a:endParaRPr>
          </a:p>
          <a:p>
            <a:pPr algn="just">
              <a:buFontTx/>
              <a:buChar char="-"/>
              <a:defRPr/>
            </a:pP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Nâng</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cao</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chất</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lượng</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cuộc</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sống</a:t>
            </a:r>
            <a:r>
              <a:rPr lang="en-US" sz="2400" b="1" dirty="0">
                <a:solidFill>
                  <a:schemeClr val="tx1"/>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 xmlns:a16="http://schemas.microsoft.com/office/drawing/2014/main" id="{A5A6BCEA-702E-4342-8637-D4DD81F5B6FB}"/>
              </a:ext>
            </a:extLst>
          </p:cNvPr>
          <p:cNvSpPr/>
          <p:nvPr/>
        </p:nvSpPr>
        <p:spPr>
          <a:xfrm>
            <a:off x="9458328" y="3790945"/>
            <a:ext cx="2476497" cy="253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defRPr/>
            </a:pP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Muốn</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nghỉ</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học</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dễ</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sa</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vào</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TNXH</a:t>
            </a:r>
            <a:endParaRPr lang="en-US" sz="2400" b="1" dirty="0">
              <a:solidFill>
                <a:schemeClr val="tx1"/>
              </a:solidFill>
              <a:latin typeface="Calibri" panose="020F0502020204030204" pitchFamily="34" charset="0"/>
              <a:cs typeface="Calibri" panose="020F0502020204030204" pitchFamily="34" charset="0"/>
            </a:endParaRPr>
          </a:p>
          <a:p>
            <a:pPr algn="just">
              <a:buFontTx/>
              <a:buChar char="-"/>
              <a:defRPr/>
            </a:pPr>
            <a:r>
              <a:rPr lang="en-US" sz="2400" b="1" dirty="0">
                <a:solidFill>
                  <a:schemeClr val="tx1"/>
                </a:solidFill>
                <a:latin typeface="Calibri" panose="020F0502020204030204" pitchFamily="34" charset="0"/>
                <a:cs typeface="Calibri" panose="020F0502020204030204" pitchFamily="34" charset="0"/>
              </a:rPr>
              <a:t> Lao </a:t>
            </a:r>
            <a:r>
              <a:rPr lang="en-US" sz="2400" b="1" dirty="0" err="1">
                <a:solidFill>
                  <a:schemeClr val="tx1"/>
                </a:solidFill>
                <a:latin typeface="Calibri" panose="020F0502020204030204" pitchFamily="34" charset="0"/>
                <a:cs typeface="Calibri" panose="020F0502020204030204" pitchFamily="34" charset="0"/>
              </a:rPr>
              <a:t>động</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chân</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tay</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mệt</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nhọc</a:t>
            </a:r>
            <a:r>
              <a:rPr lang="en-US" sz="2400" b="1" dirty="0">
                <a:solidFill>
                  <a:schemeClr val="tx1"/>
                </a:solidFill>
                <a:latin typeface="Calibri" panose="020F0502020204030204" pitchFamily="34" charset="0"/>
                <a:cs typeface="Calibri" panose="020F0502020204030204" pitchFamily="34" charset="0"/>
              </a:rPr>
              <a:t>…</a:t>
            </a:r>
          </a:p>
        </p:txBody>
      </p:sp>
      <p:cxnSp>
        <p:nvCxnSpPr>
          <p:cNvPr id="12" name="Straight Arrow Connector 11">
            <a:extLst>
              <a:ext uri="{FF2B5EF4-FFF2-40B4-BE49-F238E27FC236}">
                <a16:creationId xmlns="" xmlns:a16="http://schemas.microsoft.com/office/drawing/2014/main" id="{78F096D8-D44E-1F44-AC64-78F6D318464C}"/>
              </a:ext>
            </a:extLst>
          </p:cNvPr>
          <p:cNvCxnSpPr>
            <a:cxnSpLocks/>
            <a:stCxn id="2" idx="3"/>
            <a:endCxn id="5" idx="1"/>
          </p:cNvCxnSpPr>
          <p:nvPr/>
        </p:nvCxnSpPr>
        <p:spPr>
          <a:xfrm flipV="1">
            <a:off x="1200152" y="2138364"/>
            <a:ext cx="1138235" cy="1509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9C33955D-92E8-A84C-90EA-7F962D018C32}"/>
              </a:ext>
            </a:extLst>
          </p:cNvPr>
          <p:cNvCxnSpPr>
            <a:cxnSpLocks/>
            <a:stCxn id="2" idx="3"/>
            <a:endCxn id="6" idx="1"/>
          </p:cNvCxnSpPr>
          <p:nvPr/>
        </p:nvCxnSpPr>
        <p:spPr>
          <a:xfrm>
            <a:off x="1200152" y="3648074"/>
            <a:ext cx="1138234" cy="149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hevron 18">
            <a:extLst>
              <a:ext uri="{FF2B5EF4-FFF2-40B4-BE49-F238E27FC236}">
                <a16:creationId xmlns="" xmlns:a16="http://schemas.microsoft.com/office/drawing/2014/main" id="{421CD41B-3FD5-E74E-8D0B-72B1C52EDBE2}"/>
              </a:ext>
            </a:extLst>
          </p:cNvPr>
          <p:cNvSpPr/>
          <p:nvPr/>
        </p:nvSpPr>
        <p:spPr>
          <a:xfrm>
            <a:off x="3895105" y="1896046"/>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0" name="Chevron 19">
            <a:extLst>
              <a:ext uri="{FF2B5EF4-FFF2-40B4-BE49-F238E27FC236}">
                <a16:creationId xmlns="" xmlns:a16="http://schemas.microsoft.com/office/drawing/2014/main" id="{D117F273-B585-B24C-A778-D3EC95FDEABA}"/>
              </a:ext>
            </a:extLst>
          </p:cNvPr>
          <p:cNvSpPr/>
          <p:nvPr/>
        </p:nvSpPr>
        <p:spPr>
          <a:xfrm>
            <a:off x="3895105" y="495538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1" name="Chevron 20">
            <a:extLst>
              <a:ext uri="{FF2B5EF4-FFF2-40B4-BE49-F238E27FC236}">
                <a16:creationId xmlns="" xmlns:a16="http://schemas.microsoft.com/office/drawing/2014/main" id="{BEF9F90C-97D1-2145-B301-BE93040A78D1}"/>
              </a:ext>
            </a:extLst>
          </p:cNvPr>
          <p:cNvSpPr/>
          <p:nvPr/>
        </p:nvSpPr>
        <p:spPr>
          <a:xfrm>
            <a:off x="8845104" y="1977008"/>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
        <p:nvSpPr>
          <p:cNvPr id="22" name="Chevron 21">
            <a:extLst>
              <a:ext uri="{FF2B5EF4-FFF2-40B4-BE49-F238E27FC236}">
                <a16:creationId xmlns="" xmlns:a16="http://schemas.microsoft.com/office/drawing/2014/main" id="{3189FE44-C9C6-2946-9D3E-933EEBDAD850}"/>
              </a:ext>
            </a:extLst>
          </p:cNvPr>
          <p:cNvSpPr/>
          <p:nvPr/>
        </p:nvSpPr>
        <p:spPr>
          <a:xfrm>
            <a:off x="8845104" y="5044631"/>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dirty="0">
              <a:solidFill>
                <a:schemeClr val="tx1"/>
              </a:solidFill>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98747761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 xmlns:a16="http://schemas.microsoft.com/office/drawing/2014/main" id="{593BA5B1-4801-4199-857B-2E4471316036}"/>
              </a:ext>
            </a:extLst>
          </p:cNvPr>
          <p:cNvSpPr>
            <a:spLocks noGrp="1"/>
          </p:cNvSpPr>
          <p:nvPr>
            <p:ph type="sldNum" sz="quarter" idx="4294967295"/>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fld id="{8A0576F8-4F0C-FD4F-B2E1-A427388F89CF}" type="slidenum">
              <a:rPr lang="en-US" smtClean="0"/>
              <a:pPr eaLnBrk="1" hangingPunct="1"/>
              <a:t>18</a:t>
            </a:fld>
            <a:endParaRPr lang="en-US" altLang="en-US">
              <a:solidFill>
                <a:srgbClr val="898989"/>
              </a:solidFill>
            </a:endParaRPr>
          </a:p>
        </p:txBody>
      </p:sp>
      <p:pic>
        <p:nvPicPr>
          <p:cNvPr id="238597" name="Picture 5">
            <a:extLst>
              <a:ext uri="{FF2B5EF4-FFF2-40B4-BE49-F238E27FC236}">
                <a16:creationId xmlns="" xmlns:a16="http://schemas.microsoft.com/office/drawing/2014/main" id="{EC5966FE-288A-4C49-B028-2898B58487B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561911" y="773542"/>
            <a:ext cx="3357151" cy="426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8" name="Text Box 6">
            <a:extLst>
              <a:ext uri="{FF2B5EF4-FFF2-40B4-BE49-F238E27FC236}">
                <a16:creationId xmlns="" xmlns:a16="http://schemas.microsoft.com/office/drawing/2014/main" id="{142A7B21-B90B-4B83-94D0-8362E4D46DA0}"/>
              </a:ext>
            </a:extLst>
          </p:cNvPr>
          <p:cNvSpPr txBox="1">
            <a:spLocks noChangeArrowheads="1"/>
          </p:cNvSpPr>
          <p:nvPr/>
        </p:nvSpPr>
        <p:spPr bwMode="auto">
          <a:xfrm>
            <a:off x="1489165" y="5561238"/>
            <a:ext cx="97231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rPr>
              <a:t>Cuộc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sáng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tạo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Robocon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trường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Đại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Quốc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tế</a:t>
            </a:r>
            <a:endParaRPr lang="en-US" altLang="en-US" sz="2800" b="1" dirty="0">
              <a:latin typeface="Times New Roman" panose="02020603050405020304" pitchFamily="18" charset="0"/>
            </a:endParaRPr>
          </a:p>
        </p:txBody>
      </p:sp>
      <p:pic>
        <p:nvPicPr>
          <p:cNvPr id="238599" name="Picture 7" descr="img_0023">
            <a:extLst>
              <a:ext uri="{FF2B5EF4-FFF2-40B4-BE49-F238E27FC236}">
                <a16:creationId xmlns="" xmlns:a16="http://schemas.microsoft.com/office/drawing/2014/main" id="{5C80D3BE-7DB8-4584-BFE4-DFF4E18DE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138" y="773542"/>
            <a:ext cx="3470953" cy="4267565"/>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87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xmlns:a16="http://schemas.microsoft.com/office/drawing/2014/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38597"/>
                                        </p:tgtEl>
                                        <p:attrNameLst>
                                          <p:attrName>style.visibility</p:attrName>
                                        </p:attrNameLst>
                                      </p:cBhvr>
                                      <p:to>
                                        <p:strVal val="visible"/>
                                      </p:to>
                                    </p:set>
                                    <p:animEffect transition="in" filter="diamond(in)">
                                      <p:cBhvr>
                                        <p:cTn id="7" dur="1000"/>
                                        <p:tgtEl>
                                          <p:spTgt spid="238597"/>
                                        </p:tgtEl>
                                      </p:cBhvr>
                                    </p:animEffect>
                                  </p:childTnLst>
                                </p:cTn>
                              </p:par>
                              <p:par>
                                <p:cTn id="8" presetID="55" presetClass="entr" presetSubtype="0" fill="hold" nodeType="withEffect">
                                  <p:stCondLst>
                                    <p:cond delay="0"/>
                                  </p:stCondLst>
                                  <p:childTnLst>
                                    <p:set>
                                      <p:cBhvr>
                                        <p:cTn id="9" dur="1" fill="hold">
                                          <p:stCondLst>
                                            <p:cond delay="0"/>
                                          </p:stCondLst>
                                        </p:cTn>
                                        <p:tgtEl>
                                          <p:spTgt spid="238599"/>
                                        </p:tgtEl>
                                        <p:attrNameLst>
                                          <p:attrName>style.visibility</p:attrName>
                                        </p:attrNameLst>
                                      </p:cBhvr>
                                      <p:to>
                                        <p:strVal val="visible"/>
                                      </p:to>
                                    </p:set>
                                    <p:anim calcmode="lin" valueType="num">
                                      <p:cBhvr>
                                        <p:cTn id="10" dur="1000" fill="hold"/>
                                        <p:tgtEl>
                                          <p:spTgt spid="238599"/>
                                        </p:tgtEl>
                                        <p:attrNameLst>
                                          <p:attrName>ppt_w</p:attrName>
                                        </p:attrNameLst>
                                      </p:cBhvr>
                                      <p:tavLst>
                                        <p:tav tm="0">
                                          <p:val>
                                            <p:strVal val="#ppt_w*0.70"/>
                                          </p:val>
                                        </p:tav>
                                        <p:tav tm="100000">
                                          <p:val>
                                            <p:strVal val="#ppt_w"/>
                                          </p:val>
                                        </p:tav>
                                      </p:tavLst>
                                    </p:anim>
                                    <p:anim calcmode="lin" valueType="num">
                                      <p:cBhvr>
                                        <p:cTn id="11" dur="1000" fill="hold"/>
                                        <p:tgtEl>
                                          <p:spTgt spid="238599"/>
                                        </p:tgtEl>
                                        <p:attrNameLst>
                                          <p:attrName>ppt_h</p:attrName>
                                        </p:attrNameLst>
                                      </p:cBhvr>
                                      <p:tavLst>
                                        <p:tav tm="0">
                                          <p:val>
                                            <p:strVal val="#ppt_h"/>
                                          </p:val>
                                        </p:tav>
                                        <p:tav tm="100000">
                                          <p:val>
                                            <p:strVal val="#ppt_h"/>
                                          </p:val>
                                        </p:tav>
                                      </p:tavLst>
                                    </p:anim>
                                    <p:animEffect transition="in" filter="fade">
                                      <p:cBhvr>
                                        <p:cTn id="12" dur="1000"/>
                                        <p:tgtEl>
                                          <p:spTgt spid="2385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8598"/>
                                        </p:tgtEl>
                                        <p:attrNameLst>
                                          <p:attrName>style.visibility</p:attrName>
                                        </p:attrNameLst>
                                      </p:cBhvr>
                                      <p:to>
                                        <p:strVal val="visible"/>
                                      </p:to>
                                    </p:set>
                                    <p:animEffect transition="in" filter="dissolve">
                                      <p:cBhvr>
                                        <p:cTn id="17" dur="500"/>
                                        <p:tgtEl>
                                          <p:spTgt spid="23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a:extLst>
              <a:ext uri="{FF2B5EF4-FFF2-40B4-BE49-F238E27FC236}">
                <a16:creationId xmlns="" xmlns:a16="http://schemas.microsoft.com/office/drawing/2014/main" id="{8F994A46-37BC-4E49-83C1-EE488E32071D}"/>
              </a:ext>
            </a:extLst>
          </p:cNvPr>
          <p:cNvSpPr/>
          <p:nvPr/>
        </p:nvSpPr>
        <p:spPr>
          <a:xfrm>
            <a:off x="1439573" y="170757"/>
            <a:ext cx="4489739" cy="5470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smtClean="0">
                <a:latin typeface="Calibri Light" panose="020F0302020204030204" pitchFamily="34" charset="0"/>
                <a:ea typeface="Source Han Sans CN Normal" panose="020B0400000000000000" pitchFamily="34" charset="-128"/>
                <a:cs typeface="Calibri Light" panose="020F0302020204030204" pitchFamily="34" charset="0"/>
              </a:rPr>
              <a:t>NỘI DUNG BÀI VIẾT (PHẦN 1)</a:t>
            </a:r>
            <a:endParaRPr kumimoji="1" lang="zh-CN" altLang="en-US" sz="2400" b="1" dirty="0">
              <a:latin typeface="Calibri Light" panose="020F0302020204030204" pitchFamily="34" charset="0"/>
              <a:ea typeface="Source Han Sans CN Normal" panose="020B0400000000000000" pitchFamily="34" charset="-128"/>
              <a:cs typeface="Calibri Light" panose="020F03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783" r="7585" b="14528"/>
          <a:stretch/>
        </p:blipFill>
        <p:spPr>
          <a:xfrm>
            <a:off x="64293" y="717800"/>
            <a:ext cx="5986463" cy="343973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517" r="7244" b="27014"/>
          <a:stretch/>
        </p:blipFill>
        <p:spPr>
          <a:xfrm>
            <a:off x="5929312" y="3311544"/>
            <a:ext cx="5651536" cy="2786062"/>
          </a:xfrm>
          <a:prstGeom prst="rect">
            <a:avLst/>
          </a:prstGeom>
        </p:spPr>
      </p:pic>
      <p:sp>
        <p:nvSpPr>
          <p:cNvPr id="7" name="矩形 9">
            <a:extLst>
              <a:ext uri="{FF2B5EF4-FFF2-40B4-BE49-F238E27FC236}">
                <a16:creationId xmlns="" xmlns:a16="http://schemas.microsoft.com/office/drawing/2014/main" id="{8F994A46-37BC-4E49-83C1-EE488E32071D}"/>
              </a:ext>
            </a:extLst>
          </p:cNvPr>
          <p:cNvSpPr/>
          <p:nvPr/>
        </p:nvSpPr>
        <p:spPr>
          <a:xfrm>
            <a:off x="6978382" y="2764501"/>
            <a:ext cx="546136" cy="5470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latin typeface="Calibri Light" panose="020F0302020204030204" pitchFamily="34" charset="0"/>
                <a:ea typeface="Source Han Sans CN Normal" panose="020B0400000000000000" pitchFamily="34" charset="-128"/>
                <a:cs typeface="Calibri Light" panose="020F0302020204030204" pitchFamily="34" charset="0"/>
              </a:rPr>
              <a:t>2</a:t>
            </a:r>
            <a:r>
              <a:rPr kumimoji="1" lang="en-US" altLang="zh-CN" sz="2400" b="1" dirty="0" smtClean="0">
                <a:latin typeface="Calibri Light" panose="020F0302020204030204" pitchFamily="34" charset="0"/>
                <a:ea typeface="Source Han Sans CN Normal" panose="020B0400000000000000" pitchFamily="34" charset="-128"/>
                <a:cs typeface="Calibri Light" panose="020F0302020204030204" pitchFamily="34" charset="0"/>
              </a:rPr>
              <a:t>/</a:t>
            </a:r>
            <a:endParaRPr kumimoji="1" lang="zh-CN" altLang="en-US" sz="2400" b="1" dirty="0">
              <a:latin typeface="Calibri Light" panose="020F0302020204030204" pitchFamily="34" charset="0"/>
              <a:ea typeface="Source Han Sans CN Normal" panose="020B0400000000000000" pitchFamily="34" charset="-128"/>
              <a:cs typeface="Calibri Light" panose="020F0302020204030204" pitchFamily="34" charset="0"/>
            </a:endParaRPr>
          </a:p>
        </p:txBody>
      </p:sp>
    </p:spTree>
    <p:extLst>
      <p:ext uri="{BB962C8B-B14F-4D97-AF65-F5344CB8AC3E}">
        <p14:creationId xmlns:p14="http://schemas.microsoft.com/office/powerpoint/2010/main" val="12386212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175" r="37299" b="44626"/>
          <a:stretch/>
        </p:blipFill>
        <p:spPr>
          <a:xfrm>
            <a:off x="318976" y="1425387"/>
            <a:ext cx="11669814" cy="3160059"/>
          </a:xfrm>
          <a:prstGeom prst="rect">
            <a:avLst/>
          </a:prstGeom>
        </p:spPr>
      </p:pic>
    </p:spTree>
    <p:extLst>
      <p:ext uri="{BB962C8B-B14F-4D97-AF65-F5344CB8AC3E}">
        <p14:creationId xmlns:p14="http://schemas.microsoft.com/office/powerpoint/2010/main" val="150655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áy điện tín in ch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6" y="3352897"/>
            <a:ext cx="3608387" cy="2902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0703" y="6342871"/>
            <a:ext cx="2201244" cy="400110"/>
          </a:xfrm>
          <a:prstGeom prst="rect">
            <a:avLst/>
          </a:prstGeom>
          <a:solidFill>
            <a:schemeClr val="tx2">
              <a:lumMod val="60000"/>
              <a:lumOff val="40000"/>
            </a:schemeClr>
          </a:solidFill>
        </p:spPr>
        <p:txBody>
          <a:bodyPr wrap="none">
            <a:spAutoFit/>
          </a:bodyPr>
          <a:lstStyle/>
          <a:p>
            <a:r>
              <a:rPr lang="en-US" sz="2000" dirty="0" err="1">
                <a:latin typeface="Times New Roman" panose="02020603050405020304" pitchFamily="18" charset="0"/>
              </a:rPr>
              <a:t>Máy</a:t>
            </a:r>
            <a:r>
              <a:rPr lang="en-US" sz="2000" dirty="0">
                <a:latin typeface="Times New Roman" panose="02020603050405020304" pitchFamily="18" charset="0"/>
              </a:rPr>
              <a:t> </a:t>
            </a:r>
            <a:r>
              <a:rPr lang="en-US" sz="2000" dirty="0" err="1">
                <a:latin typeface="Times New Roman" panose="02020603050405020304" pitchFamily="18" charset="0"/>
              </a:rPr>
              <a:t>điện</a:t>
            </a:r>
            <a:r>
              <a:rPr lang="en-US" sz="2000" dirty="0">
                <a:latin typeface="Times New Roman" panose="02020603050405020304" pitchFamily="18" charset="0"/>
              </a:rPr>
              <a:t> </a:t>
            </a:r>
            <a:r>
              <a:rPr lang="en-US" sz="2000" dirty="0" err="1">
                <a:latin typeface="Times New Roman" panose="02020603050405020304" pitchFamily="18" charset="0"/>
              </a:rPr>
              <a:t>tín</a:t>
            </a:r>
            <a:r>
              <a:rPr lang="en-US" sz="2000" dirty="0">
                <a:latin typeface="Times New Roman" panose="02020603050405020304" pitchFamily="18" charset="0"/>
              </a:rPr>
              <a:t> in </a:t>
            </a:r>
            <a:r>
              <a:rPr lang="en-US" sz="2000" dirty="0" err="1">
                <a:latin typeface="Times New Roman" panose="02020603050405020304" pitchFamily="18" charset="0"/>
              </a:rPr>
              <a:t>chữ</a:t>
            </a:r>
            <a:endParaRPr lang="en-US" sz="2000" dirty="0"/>
          </a:p>
        </p:txBody>
      </p:sp>
      <p:sp>
        <p:nvSpPr>
          <p:cNvPr id="3" name="Rectangle 2"/>
          <p:cNvSpPr/>
          <p:nvPr/>
        </p:nvSpPr>
        <p:spPr>
          <a:xfrm>
            <a:off x="10582468" y="3152842"/>
            <a:ext cx="1002197" cy="400110"/>
          </a:xfrm>
          <a:prstGeom prst="rect">
            <a:avLst/>
          </a:prstGeom>
          <a:solidFill>
            <a:schemeClr val="tx2">
              <a:lumMod val="60000"/>
              <a:lumOff val="40000"/>
            </a:schemeClr>
          </a:solidFill>
        </p:spPr>
        <p:txBody>
          <a:bodyPr wrap="none">
            <a:spAutoFit/>
          </a:bodyPr>
          <a:lstStyle/>
          <a:p>
            <a:r>
              <a:rPr lang="en-US" sz="2000" dirty="0" err="1">
                <a:solidFill>
                  <a:srgbClr val="000000"/>
                </a:solidFill>
                <a:latin typeface="Times New Roman" panose="02020603050405020304" pitchFamily="18" charset="0"/>
              </a:rPr>
              <a:t>máy</a:t>
            </a:r>
            <a:r>
              <a:rPr lang="en-US" sz="2000" dirty="0">
                <a:solidFill>
                  <a:srgbClr val="000000"/>
                </a:solidFill>
                <a:latin typeface="Times New Roman" panose="02020603050405020304" pitchFamily="18" charset="0"/>
              </a:rPr>
              <a:t> </a:t>
            </a:r>
            <a:r>
              <a:rPr lang="en-US" sz="2000" dirty="0" err="1">
                <a:solidFill>
                  <a:srgbClr val="000000"/>
                </a:solidFill>
                <a:latin typeface="Times New Roman" panose="02020603050405020304" pitchFamily="18" charset="0"/>
              </a:rPr>
              <a:t>hát</a:t>
            </a:r>
            <a:endParaRPr lang="en-US" sz="2000" dirty="0"/>
          </a:p>
        </p:txBody>
      </p:sp>
      <p:sp>
        <p:nvSpPr>
          <p:cNvPr id="4" name="Rectangle 3"/>
          <p:cNvSpPr/>
          <p:nvPr/>
        </p:nvSpPr>
        <p:spPr>
          <a:xfrm>
            <a:off x="4951286" y="5078084"/>
            <a:ext cx="1710725" cy="369332"/>
          </a:xfrm>
          <a:prstGeom prst="rect">
            <a:avLst/>
          </a:prstGeom>
          <a:solidFill>
            <a:schemeClr val="tx2">
              <a:lumMod val="60000"/>
              <a:lumOff val="40000"/>
            </a:schemeClr>
          </a:solidFill>
        </p:spPr>
        <p:txBody>
          <a:bodyPr wrap="none">
            <a:spAutoFit/>
          </a:bodyPr>
          <a:lstStyle/>
          <a:p>
            <a:r>
              <a:rPr lang="en-US" dirty="0" err="1">
                <a:latin typeface="Times New Roman" panose="02020603050405020304" pitchFamily="18" charset="0"/>
              </a:rPr>
              <a:t>bóng</a:t>
            </a:r>
            <a:r>
              <a:rPr lang="en-US" dirty="0">
                <a:latin typeface="Times New Roman" panose="02020603050405020304" pitchFamily="18" charset="0"/>
              </a:rPr>
              <a:t> </a:t>
            </a:r>
            <a:r>
              <a:rPr lang="en-US" dirty="0" err="1">
                <a:latin typeface="Times New Roman" panose="02020603050405020304" pitchFamily="18" charset="0"/>
              </a:rPr>
              <a:t>đèn</a:t>
            </a:r>
            <a:r>
              <a:rPr lang="en-US" dirty="0">
                <a:latin typeface="Times New Roman" panose="02020603050405020304" pitchFamily="18" charset="0"/>
              </a:rPr>
              <a:t> </a:t>
            </a:r>
            <a:r>
              <a:rPr lang="en-US" dirty="0" err="1" smtClean="0">
                <a:latin typeface="Times New Roman" panose="02020603050405020304" pitchFamily="18" charset="0"/>
              </a:rPr>
              <a:t>sợi</a:t>
            </a:r>
            <a:r>
              <a:rPr lang="en-US" dirty="0" smtClean="0">
                <a:latin typeface="Times New Roman" panose="02020603050405020304" pitchFamily="18" charset="0"/>
              </a:rPr>
              <a:t> </a:t>
            </a:r>
            <a:r>
              <a:rPr lang="en-US" dirty="0" err="1" smtClean="0">
                <a:latin typeface="Times New Roman" panose="02020603050405020304" pitchFamily="18" charset="0"/>
              </a:rPr>
              <a:t>tóc</a:t>
            </a:r>
            <a:endParaRPr lang="en-US" dirty="0"/>
          </a:p>
        </p:txBody>
      </p:sp>
      <p:pic>
        <p:nvPicPr>
          <p:cNvPr id="2056" name="Picture 8" descr="Máy chiếu bó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710" y="196070"/>
            <a:ext cx="3175240" cy="26710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76934" y="2889894"/>
            <a:ext cx="1685077" cy="369332"/>
          </a:xfrm>
          <a:prstGeom prst="rect">
            <a:avLst/>
          </a:prstGeom>
          <a:solidFill>
            <a:schemeClr val="tx2">
              <a:lumMod val="60000"/>
              <a:lumOff val="40000"/>
            </a:schemeClr>
          </a:solidFill>
        </p:spPr>
        <p:txBody>
          <a:bodyPr wrap="none">
            <a:spAutoFit/>
          </a:bodyPr>
          <a:lstStyle/>
          <a:p>
            <a:r>
              <a:rPr lang="en-US" dirty="0" err="1">
                <a:solidFill>
                  <a:srgbClr val="000000"/>
                </a:solidFill>
                <a:latin typeface="Times New Roman" panose="02020603050405020304" pitchFamily="18" charset="0"/>
              </a:rPr>
              <a:t>Máy</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chiếu</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bóng</a:t>
            </a:r>
            <a:endParaRPr lang="en-US" dirty="0"/>
          </a:p>
        </p:txBody>
      </p:sp>
      <p:pic>
        <p:nvPicPr>
          <p:cNvPr id="10" name="Picture 4" descr="dia-than1">
            <a:extLst>
              <a:ext uri="{FF2B5EF4-FFF2-40B4-BE49-F238E27FC236}">
                <a16:creationId xmlns="" xmlns:a16="http://schemas.microsoft.com/office/drawing/2014/main" id="{F88CE0EF-236C-E74F-8E1C-60042B737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575" y="64157"/>
            <a:ext cx="2819787" cy="30146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âu chuyện thành công của Thomas Edi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919" y="3291399"/>
            <a:ext cx="2730678" cy="3566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omas Edi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975" y="64157"/>
            <a:ext cx="4629959" cy="26043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93083" y="2723527"/>
            <a:ext cx="3259226" cy="400110"/>
          </a:xfrm>
          <a:prstGeom prst="rect">
            <a:avLst/>
          </a:prstGeom>
          <a:solidFill>
            <a:schemeClr val="tx2">
              <a:lumMod val="60000"/>
              <a:lumOff val="40000"/>
            </a:schemeClr>
          </a:solidFill>
        </p:spPr>
        <p:txBody>
          <a:bodyPr wrap="none">
            <a:spAutoFit/>
          </a:bodyPr>
          <a:lstStyle/>
          <a:p>
            <a:r>
              <a:rPr lang="en-US" sz="2000" dirty="0">
                <a:latin typeface="Times New Roman" panose="02020603050405020304" pitchFamily="18" charset="0"/>
              </a:rPr>
              <a:t>Thomas Edison (1847 - 1931)</a:t>
            </a:r>
            <a:endParaRPr lang="en-US" sz="2000" dirty="0"/>
          </a:p>
        </p:txBody>
      </p:sp>
    </p:spTree>
    <p:extLst>
      <p:ext uri="{BB962C8B-B14F-4D97-AF65-F5344CB8AC3E}">
        <p14:creationId xmlns:p14="http://schemas.microsoft.com/office/powerpoint/2010/main" val="337269370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B00D514-E3DA-1B4D-859D-CC43DCA9C682}"/>
              </a:ext>
            </a:extLst>
          </p:cNvPr>
          <p:cNvSpPr txBox="1"/>
          <p:nvPr/>
        </p:nvSpPr>
        <p:spPr>
          <a:xfrm>
            <a:off x="1309777" y="50598"/>
            <a:ext cx="4962435" cy="1077218"/>
          </a:xfrm>
          <a:prstGeom prst="rect">
            <a:avLst/>
          </a:prstGeom>
          <a:noFill/>
        </p:spPr>
        <p:txBody>
          <a:bodyPr wrap="square" rtlCol="0">
            <a:spAutoFit/>
          </a:bodyPr>
          <a:lstStyle>
            <a:defPPr>
              <a:defRPr lang="zh-CN"/>
            </a:defPPr>
            <a:lvl1pPr algn="ctr">
              <a:defRPr sz="2400">
                <a:solidFill>
                  <a:schemeClr val="accent1"/>
                </a:solidFill>
                <a:latin typeface="Source Han Sans CN Normal" panose="020B0400000000000000" pitchFamily="34" charset="-128"/>
                <a:ea typeface="Source Han Sans CN Normal" panose="020B0400000000000000" pitchFamily="34" charset="-128"/>
              </a:defRPr>
            </a:lvl1pPr>
          </a:lstStyle>
          <a:p>
            <a:r>
              <a:rPr lang="vi-VN" altLang="zh-CN"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QUÁ TRÌNH LAO ĐỘNG CỦA </a:t>
            </a:r>
            <a:r>
              <a:rPr lang="vi-VN" altLang="zh-CN" sz="3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THOMAS</a:t>
            </a:r>
            <a:r>
              <a:rPr lang="en-US" altLang="zh-CN" sz="3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EDISON</a:t>
            </a:r>
            <a:endParaRPr lang="zh-CN" altLang="en-US" sz="3200" dirty="0">
              <a:solidFill>
                <a:schemeClr val="accent1">
                  <a:lumMod val="50000"/>
                </a:schemeClr>
              </a:solidFill>
              <a:latin typeface="Tahoma" panose="020B0604030504040204" pitchFamily="34" charset="0"/>
              <a:cs typeface="Tahoma" panose="020B0604030504040204" pitchFamily="34" charset="0"/>
            </a:endParaRPr>
          </a:p>
        </p:txBody>
      </p:sp>
      <p:sp>
        <p:nvSpPr>
          <p:cNvPr id="28" name="Text Box 7">
            <a:extLst>
              <a:ext uri="{FF2B5EF4-FFF2-40B4-BE49-F238E27FC236}">
                <a16:creationId xmlns="" xmlns:a16="http://schemas.microsoft.com/office/drawing/2014/main" id="{9174AD1C-3BA4-CD43-AE1E-A25A01132E47}"/>
              </a:ext>
            </a:extLst>
          </p:cNvPr>
          <p:cNvSpPr txBox="1">
            <a:spLocks noChangeArrowheads="1"/>
          </p:cNvSpPr>
          <p:nvPr/>
        </p:nvSpPr>
        <p:spPr bwMode="auto">
          <a:xfrm>
            <a:off x="414338" y="1817125"/>
            <a:ext cx="5857874" cy="3970318"/>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0" hangingPunct="0">
              <a:lnSpc>
                <a:spcPct val="150000"/>
              </a:lnSpc>
            </a:pP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Thành</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công</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chỉ</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đến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với</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tôi</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nhờ</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sự</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kiên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trì</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theo</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đuổi</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ước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mơ</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nghiên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cứu</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trải</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qua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hàng</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trăm</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lần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thất</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bại</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eaLnBrk="0" hangingPunct="0">
              <a:lnSpc>
                <a:spcPct val="150000"/>
              </a:lnSpc>
            </a:pP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Sợi</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tóc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bóng</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đèn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hiện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10.000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lần</a:t>
            </a:r>
            <a:endPar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eaLnBrk="0" hangingPunct="0">
              <a:lnSpc>
                <a:spcPct val="150000"/>
              </a:lnSpc>
              <a:buFontTx/>
              <a:buChar char="-"/>
            </a:pP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Chiếc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ắc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quy</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hiện</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50.000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thí</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nghiệm</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just" eaLnBrk="0" hangingPunct="0">
              <a:lnSpc>
                <a:spcPct val="150000"/>
              </a:lnSpc>
            </a:pP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Làm</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việc</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tư</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18- 20giờ/ </a:t>
            </a:r>
            <a:r>
              <a:rPr lang="en-US" altLang="en-US" sz="24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ngày</a:t>
            </a:r>
            <a:r>
              <a:rPr lang="en-US" alt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9" name="Picture 3">
            <a:extLst>
              <a:ext uri="{FF2B5EF4-FFF2-40B4-BE49-F238E27FC236}">
                <a16:creationId xmlns="" xmlns:a16="http://schemas.microsoft.com/office/drawing/2014/main" id="{B1FC6CB3-5C4D-B445-BD42-9800FB1C6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10262" y="540526"/>
            <a:ext cx="4908476" cy="3313491"/>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6">
            <a:extLst>
              <a:ext uri="{FF2B5EF4-FFF2-40B4-BE49-F238E27FC236}">
                <a16:creationId xmlns="" xmlns:a16="http://schemas.microsoft.com/office/drawing/2014/main" id="{8187D857-AF09-C540-B094-D4684B3B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10262" y="4088624"/>
            <a:ext cx="2343150" cy="22288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 xmlns:a16="http://schemas.microsoft.com/office/drawing/2014/main" id="{2FEFA7F9-EA48-6045-817D-37CF1DD1B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5588" y="4088624"/>
            <a:ext cx="234315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583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additive="base">
                                        <p:cTn id="1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 calcmode="lin" valueType="num">
                                      <p:cBhvr additive="base">
                                        <p:cTn id="18"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xEl>
                                              <p:pRg st="2" end="2"/>
                                            </p:txEl>
                                          </p:spTgt>
                                        </p:tgtEl>
                                        <p:attrNameLst>
                                          <p:attrName>style.visibility</p:attrName>
                                        </p:attrNameLst>
                                      </p:cBhvr>
                                      <p:to>
                                        <p:strVal val="visible"/>
                                      </p:to>
                                    </p:set>
                                    <p:anim calcmode="lin" valueType="num">
                                      <p:cBhvr additive="base">
                                        <p:cTn id="24"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xEl>
                                              <p:pRg st="3" end="3"/>
                                            </p:txEl>
                                          </p:spTgt>
                                        </p:tgtEl>
                                        <p:attrNameLst>
                                          <p:attrName>style.visibility</p:attrName>
                                        </p:attrNameLst>
                                      </p:cBhvr>
                                      <p:to>
                                        <p:strVal val="visible"/>
                                      </p:to>
                                    </p:set>
                                    <p:anim calcmode="lin" valueType="num">
                                      <p:cBhvr additive="base">
                                        <p:cTn id="30" dur="500" fill="hold"/>
                                        <p:tgtEl>
                                          <p:spTgt spid="2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 to="" calcmode="lin" valueType="num">
                                      <p:cBhvr>
                                        <p:cTn id="36" dur="1" fill="hold"/>
                                        <p:tgtEl>
                                          <p:spTgt spid="29"/>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to="" calcmode="lin" valueType="num">
                                      <p:cBhvr>
                                        <p:cTn id="41" dur="1" fill="hold"/>
                                        <p:tgtEl>
                                          <p:spTgt spid="30"/>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to="" calcmode="lin" valueType="num">
                                      <p:cBhvr>
                                        <p:cTn id="46" dur="1" fill="hold"/>
                                        <p:tgtEl>
                                          <p:spTgt spid="3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114749" y="4395647"/>
            <a:ext cx="1890261" cy="369332"/>
          </a:xfrm>
          <a:prstGeom prst="rect">
            <a:avLst/>
          </a:prstGeom>
          <a:solidFill>
            <a:schemeClr val="tx2">
              <a:lumMod val="60000"/>
              <a:lumOff val="40000"/>
            </a:schemeClr>
          </a:solidFill>
        </p:spPr>
        <p:txBody>
          <a:bodyPr wrap="none">
            <a:spAutoFit/>
          </a:bodyPr>
          <a:lstStyle/>
          <a:p>
            <a:r>
              <a:rPr lang="en-US" dirty="0" err="1">
                <a:latin typeface="arial" panose="020B0604020202020204" pitchFamily="34" charset="0"/>
              </a:rPr>
              <a:t>Bếp</a:t>
            </a:r>
            <a:r>
              <a:rPr lang="en-US" dirty="0">
                <a:latin typeface="arial" panose="020B0604020202020204" pitchFamily="34" charset="0"/>
              </a:rPr>
              <a:t> </a:t>
            </a:r>
            <a:r>
              <a:rPr lang="en-US" dirty="0" err="1">
                <a:latin typeface="arial" panose="020B0604020202020204" pitchFamily="34" charset="0"/>
              </a:rPr>
              <a:t>Hoàng</a:t>
            </a:r>
            <a:r>
              <a:rPr lang="en-US" dirty="0">
                <a:latin typeface="arial" panose="020B0604020202020204" pitchFamily="34" charset="0"/>
              </a:rPr>
              <a:t> </a:t>
            </a:r>
            <a:r>
              <a:rPr lang="en-US" dirty="0" err="1">
                <a:latin typeface="arial" panose="020B0604020202020204" pitchFamily="34" charset="0"/>
              </a:rPr>
              <a:t>Cầm</a:t>
            </a:r>
            <a:endParaRPr lang="en-US" dirty="0"/>
          </a:p>
        </p:txBody>
      </p:sp>
      <p:pic>
        <p:nvPicPr>
          <p:cNvPr id="3076" name="Picture 4" descr="Bộ đội Việt Nam sáng tạo diệu kì: Bếp Hoàng Cầm nấu ăn không kh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65" y="283018"/>
            <a:ext cx="5368892" cy="40266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ộ đội Việt Nam sáng tạo diệu kì: Bếp Hoàng Cầm nấu ăn không khói"/>
          <p:cNvPicPr>
            <a:picLocks noChangeAspect="1" noChangeArrowheads="1"/>
          </p:cNvPicPr>
          <p:nvPr/>
        </p:nvPicPr>
        <p:blipFill rotWithShape="1">
          <a:blip r:embed="rId3">
            <a:extLst>
              <a:ext uri="{28A0092B-C50C-407E-A947-70E740481C1C}">
                <a14:useLocalDpi xmlns:a14="http://schemas.microsoft.com/office/drawing/2010/main" val="0"/>
              </a:ext>
            </a:extLst>
          </a:blip>
          <a:srcRect r="50753"/>
          <a:stretch/>
        </p:blipFill>
        <p:spPr bwMode="auto">
          <a:xfrm>
            <a:off x="5951051" y="323225"/>
            <a:ext cx="2578588" cy="3986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6256" y="5039093"/>
            <a:ext cx="10962191" cy="1631216"/>
          </a:xfrm>
          <a:prstGeom prst="rect">
            <a:avLst/>
          </a:prstGeom>
          <a:solidFill>
            <a:schemeClr val="accent3">
              <a:lumMod val="60000"/>
              <a:lumOff val="40000"/>
            </a:schemeClr>
          </a:solidFill>
        </p:spPr>
        <p:txBody>
          <a:bodyPr wrap="square">
            <a:spAutoFit/>
          </a:bodyPr>
          <a:lstStyle/>
          <a:p>
            <a:r>
              <a:rPr lang="vi-VN" sz="2000" dirty="0">
                <a:latin typeface="Roboto-Regular"/>
              </a:rPr>
              <a:t>Bếp Hoàng Cầm được thiết kế vô cùng đặc biệt, nó sẽ được tạo ra nhờ việc đào các đường rãnh bắt đầu từ nơi nấu, đi khá xa và tỏa ra như râu mực. Trên mặt rãnh được phủ bằng đất ẩm, lá cây để tạo thành ống thoát khói. Nhờ vậy mà khi nấu cơm khói không còn bay lên cao như trước mà chỉ là là trên mặt đất. Như vậy khi địch sử dụng máy bay trinh sát ở bên trên cũng sẽ không thể phát hiện.</a:t>
            </a:r>
            <a:endParaRPr lang="en-US" sz="2000" dirty="0"/>
          </a:p>
        </p:txBody>
      </p:sp>
      <p:sp>
        <p:nvSpPr>
          <p:cNvPr id="5" name="Rectangle 4"/>
          <p:cNvSpPr/>
          <p:nvPr/>
        </p:nvSpPr>
        <p:spPr>
          <a:xfrm>
            <a:off x="5565757" y="4489724"/>
            <a:ext cx="3082895" cy="369332"/>
          </a:xfrm>
          <a:prstGeom prst="rect">
            <a:avLst/>
          </a:prstGeom>
          <a:solidFill>
            <a:schemeClr val="tx2"/>
          </a:solidFill>
        </p:spPr>
        <p:txBody>
          <a:bodyPr wrap="none">
            <a:spAutoFit/>
          </a:bodyPr>
          <a:lstStyle/>
          <a:p>
            <a:r>
              <a:rPr lang="en-US" dirty="0" err="1" smtClean="0">
                <a:latin typeface="Roboto-Regular"/>
              </a:rPr>
              <a:t>Khói</a:t>
            </a:r>
            <a:r>
              <a:rPr lang="en-US" dirty="0" smtClean="0">
                <a:latin typeface="Roboto-Regular"/>
              </a:rPr>
              <a:t> </a:t>
            </a:r>
            <a:r>
              <a:rPr lang="en-US" dirty="0" err="1" smtClean="0">
                <a:latin typeface="Roboto-Regular"/>
              </a:rPr>
              <a:t>tỏa</a:t>
            </a:r>
            <a:r>
              <a:rPr lang="en-US" dirty="0" smtClean="0">
                <a:latin typeface="Roboto-Regular"/>
              </a:rPr>
              <a:t> </a:t>
            </a:r>
            <a:r>
              <a:rPr lang="en-US" dirty="0" err="1" smtClean="0">
                <a:latin typeface="Roboto-Regular"/>
              </a:rPr>
              <a:t>ra</a:t>
            </a:r>
            <a:r>
              <a:rPr lang="en-US" dirty="0" smtClean="0">
                <a:latin typeface="Roboto-Regular"/>
              </a:rPr>
              <a:t> </a:t>
            </a:r>
            <a:r>
              <a:rPr lang="vi-VN" dirty="0" smtClean="0">
                <a:latin typeface="Roboto-Regular"/>
              </a:rPr>
              <a:t>là </a:t>
            </a:r>
            <a:r>
              <a:rPr lang="vi-VN" dirty="0">
                <a:latin typeface="Roboto-Regular"/>
              </a:rPr>
              <a:t>là trên mặt đất</a:t>
            </a:r>
            <a:endParaRPr lang="en-US" dirty="0"/>
          </a:p>
        </p:txBody>
      </p:sp>
      <p:pic>
        <p:nvPicPr>
          <p:cNvPr id="3080" name="Picture 8" descr="https://cand.com.vn/Files/Image/2016/03/07/thumb_660_10_hoangcam160-2.jpg"/>
          <p:cNvPicPr>
            <a:picLocks noChangeAspect="1" noChangeArrowheads="1"/>
          </p:cNvPicPr>
          <p:nvPr/>
        </p:nvPicPr>
        <p:blipFill rotWithShape="1">
          <a:blip r:embed="rId4">
            <a:extLst>
              <a:ext uri="{28A0092B-C50C-407E-A947-70E740481C1C}">
                <a14:useLocalDpi xmlns:a14="http://schemas.microsoft.com/office/drawing/2010/main" val="0"/>
              </a:ext>
            </a:extLst>
          </a:blip>
          <a:srcRect r="66667"/>
          <a:stretch/>
        </p:blipFill>
        <p:spPr bwMode="auto">
          <a:xfrm>
            <a:off x="9093594" y="323225"/>
            <a:ext cx="2733514" cy="411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2037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6">
            <a:extLst>
              <a:ext uri="{FF2B5EF4-FFF2-40B4-BE49-F238E27FC236}">
                <a16:creationId xmlns="" xmlns:a16="http://schemas.microsoft.com/office/drawing/2014/main" id="{96D2812C-FDE0-044C-8712-37EE7D92D831}"/>
              </a:ext>
            </a:extLst>
          </p:cNvPr>
          <p:cNvSpPr>
            <a:spLocks noChangeArrowheads="1"/>
          </p:cNvSpPr>
          <p:nvPr/>
        </p:nvSpPr>
        <p:spPr bwMode="auto">
          <a:xfrm>
            <a:off x="2785256" y="5100284"/>
            <a:ext cx="6858000" cy="692497"/>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45720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Bếp</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khói</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tránh</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ông</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góp</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lợi</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195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195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9" name="TextBox 8">
            <a:extLst>
              <a:ext uri="{FF2B5EF4-FFF2-40B4-BE49-F238E27FC236}">
                <a16:creationId xmlns="" xmlns:a16="http://schemas.microsoft.com/office/drawing/2014/main" id="{41FF0B0B-654E-4541-B433-ECB8E66384DD}"/>
              </a:ext>
            </a:extLst>
          </p:cNvPr>
          <p:cNvSpPr txBox="1"/>
          <p:nvPr/>
        </p:nvSpPr>
        <p:spPr>
          <a:xfrm>
            <a:off x="2026362" y="6108182"/>
            <a:ext cx="8621271" cy="415498"/>
          </a:xfrm>
          <a:prstGeom prst="rect">
            <a:avLst/>
          </a:prstGeom>
          <a:noFill/>
        </p:spPr>
        <p:txBody>
          <a:bodyPr wrap="none" rtlCol="0">
            <a:spAutoFit/>
          </a:bodyPr>
          <a:lstStyle/>
          <a:p>
            <a:pPr algn="ctr" defTabSz="457200"/>
            <a:r>
              <a:rPr lang="en-US" sz="2100" b="1" dirty="0">
                <a:solidFill>
                  <a:prstClr val="black"/>
                </a:solidFill>
                <a:latin typeface="Calibri" panose="020F0502020204030204" pitchFamily="34" charset="0"/>
                <a:cs typeface="Calibri" panose="020F0502020204030204" pitchFamily="34" charset="0"/>
              </a:rPr>
              <a:t>BẾP HOÀNG CẦM: "</a:t>
            </a:r>
            <a:r>
              <a:rPr lang="en-US" sz="2100" b="1" dirty="0" err="1">
                <a:solidFill>
                  <a:prstClr val="black"/>
                </a:solidFill>
                <a:latin typeface="Calibri" panose="020F0502020204030204" pitchFamily="34" charset="0"/>
                <a:cs typeface="Calibri" panose="020F0502020204030204" pitchFamily="34" charset="0"/>
              </a:rPr>
              <a:t>ĐI</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KHÔNG</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DẤU</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NẤU</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KHÔNG</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KHÓI</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NÓI</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KHÔNG</a:t>
            </a:r>
            <a:r>
              <a:rPr lang="en-US" sz="2100" b="1" dirty="0">
                <a:solidFill>
                  <a:prstClr val="black"/>
                </a:solidFill>
                <a:latin typeface="Calibri" panose="020F0502020204030204" pitchFamily="34" charset="0"/>
                <a:cs typeface="Calibri" panose="020F0502020204030204" pitchFamily="34" charset="0"/>
              </a:rPr>
              <a:t> </a:t>
            </a:r>
            <a:r>
              <a:rPr lang="en-US" sz="2100" b="1" dirty="0" err="1">
                <a:solidFill>
                  <a:prstClr val="black"/>
                </a:solidFill>
                <a:latin typeface="Calibri" panose="020F0502020204030204" pitchFamily="34" charset="0"/>
                <a:cs typeface="Calibri" panose="020F0502020204030204" pitchFamily="34" charset="0"/>
              </a:rPr>
              <a:t>TIẾNG</a:t>
            </a:r>
            <a:r>
              <a:rPr lang="en-US" sz="2100" b="1" dirty="0">
                <a:solidFill>
                  <a:prstClr val="black"/>
                </a:solidFill>
                <a:latin typeface="Calibri" panose="020F0502020204030204" pitchFamily="34" charset="0"/>
                <a:cs typeface="Calibri" panose="020F0502020204030204" pitchFamily="34" charset="0"/>
              </a:rPr>
              <a:t>”</a:t>
            </a:r>
          </a:p>
        </p:txBody>
      </p:sp>
      <p:pic>
        <p:nvPicPr>
          <p:cNvPr id="10" name="Bếp Hoàng Cầm huyền thoại bếp không khói Việt Nam khiến thế giới ngỡ ngàng.mp4" descr="Bếp Hoàng Cầm huyền thoại bếp không khói Việt Nam khiến thế giới ngỡ ngàng.mp4">
            <a:hlinkClick r:id="" action="ppaction://media"/>
            <a:extLst>
              <a:ext uri="{FF2B5EF4-FFF2-40B4-BE49-F238E27FC236}">
                <a16:creationId xmlns="" xmlns:a16="http://schemas.microsoft.com/office/drawing/2014/main" id="{E35E9E98-713E-9041-89DB-E17D8126E587}"/>
              </a:ext>
            </a:extLst>
          </p:cNvPr>
          <p:cNvPicPr>
            <a:picLocks noChangeAspect="1"/>
          </p:cNvPicPr>
          <p:nvPr>
            <a:videoFile r:link="rId1"/>
            <p:extLst>
              <p:ext uri="{DAA4B4D4-6D71-4841-9C94-3DE7FCFB9230}">
                <p14:media xmlns:p14="http://schemas.microsoft.com/office/powerpoint/2010/main" r:embed="rId2">
                  <p14:trim st="9093.2787"/>
                </p14:media>
              </p:ext>
            </p:extLst>
          </p:nvPr>
        </p:nvPicPr>
        <p:blipFill>
          <a:blip r:embed="rId4"/>
          <a:stretch>
            <a:fillRect/>
          </a:stretch>
        </p:blipFill>
        <p:spPr>
          <a:xfrm>
            <a:off x="1085850" y="181024"/>
            <a:ext cx="10256812" cy="5769457"/>
          </a:xfrm>
          <a:prstGeom prst="rect">
            <a:avLst/>
          </a:prstGeom>
        </p:spPr>
      </p:pic>
    </p:spTree>
    <p:extLst>
      <p:ext uri="{BB962C8B-B14F-4D97-AF65-F5344CB8AC3E}">
        <p14:creationId xmlns:p14="http://schemas.microsoft.com/office/powerpoint/2010/main" val="331755660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xmlns:a14="http://schemas.microsoft.com/office/drawing/2010/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00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D26F0824-5BFC-DB44-BB60-18C0C4341569}"/>
              </a:ext>
            </a:extLst>
          </p:cNvPr>
          <p:cNvPicPr>
            <a:picLocks noChangeAspect="1"/>
          </p:cNvPicPr>
          <p:nvPr/>
        </p:nvPicPr>
        <p:blipFill>
          <a:blip r:embed="rId3"/>
          <a:stretch>
            <a:fillRect/>
          </a:stretch>
        </p:blipFill>
        <p:spPr>
          <a:xfrm>
            <a:off x="4081530" y="1153844"/>
            <a:ext cx="2014353" cy="2324253"/>
          </a:xfrm>
          <a:prstGeom prst="rect">
            <a:avLst/>
          </a:prstGeom>
        </p:spPr>
      </p:pic>
      <p:sp>
        <p:nvSpPr>
          <p:cNvPr id="13" name="矩形 12">
            <a:extLst>
              <a:ext uri="{FF2B5EF4-FFF2-40B4-BE49-F238E27FC236}">
                <a16:creationId xmlns="" xmlns:a16="http://schemas.microsoft.com/office/drawing/2014/main" id="{1335A778-4C4E-A141-8011-08FDC137E8DA}"/>
              </a:ext>
            </a:extLst>
          </p:cNvPr>
          <p:cNvSpPr/>
          <p:nvPr/>
        </p:nvSpPr>
        <p:spPr>
          <a:xfrm>
            <a:off x="4784587" y="2218765"/>
            <a:ext cx="6337546" cy="2191871"/>
          </a:xfrm>
          <a:prstGeom prst="rect">
            <a:avLst/>
          </a:prstGeom>
          <a:solidFill>
            <a:schemeClr val="accent1">
              <a:lumMod val="40000"/>
              <a:lumOff val="6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Tahoma" panose="020B0604030504040204" pitchFamily="34" charset="0"/>
              <a:ea typeface="Source Han Sans CN Normal" panose="020B0400000000000000" pitchFamily="34" charset="-128"/>
              <a:cs typeface="Tahoma" panose="020B0604030504040204" pitchFamily="34" charset="0"/>
            </a:endParaRPr>
          </a:p>
        </p:txBody>
      </p:sp>
      <p:sp>
        <p:nvSpPr>
          <p:cNvPr id="2" name="矩形 1">
            <a:extLst>
              <a:ext uri="{FF2B5EF4-FFF2-40B4-BE49-F238E27FC236}">
                <a16:creationId xmlns="" xmlns:a16="http://schemas.microsoft.com/office/drawing/2014/main" id="{F2E9C557-CCEC-7543-BD9F-AD0EBFFEFA53}"/>
              </a:ext>
            </a:extLst>
          </p:cNvPr>
          <p:cNvSpPr/>
          <p:nvPr/>
        </p:nvSpPr>
        <p:spPr>
          <a:xfrm>
            <a:off x="3" y="0"/>
            <a:ext cx="31466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7" name="矩形 6">
            <a:extLst>
              <a:ext uri="{FF2B5EF4-FFF2-40B4-BE49-F238E27FC236}">
                <a16:creationId xmlns="" xmlns:a16="http://schemas.microsoft.com/office/drawing/2014/main" id="{4BF9FD0D-96E6-484B-9349-42B5B0510939}"/>
              </a:ext>
            </a:extLst>
          </p:cNvPr>
          <p:cNvSpPr/>
          <p:nvPr/>
        </p:nvSpPr>
        <p:spPr>
          <a:xfrm>
            <a:off x="1775013" y="2114521"/>
            <a:ext cx="2074659" cy="1418665"/>
          </a:xfrm>
          <a:prstGeom prst="rect">
            <a:avLst/>
          </a:prstGeom>
          <a:solidFill>
            <a:schemeClr val="accent3"/>
          </a:solidFill>
          <a:ln>
            <a:noFill/>
          </a:ln>
          <a:effectLst>
            <a:outerShdw blurRad="50800" dist="1143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8" name="矩形 7">
            <a:extLst>
              <a:ext uri="{FF2B5EF4-FFF2-40B4-BE49-F238E27FC236}">
                <a16:creationId xmlns="" xmlns:a16="http://schemas.microsoft.com/office/drawing/2014/main" id="{167ACDBB-AFCE-9746-8868-6896E43EDA58}"/>
              </a:ext>
            </a:extLst>
          </p:cNvPr>
          <p:cNvSpPr/>
          <p:nvPr/>
        </p:nvSpPr>
        <p:spPr>
          <a:xfrm>
            <a:off x="4921625" y="2772763"/>
            <a:ext cx="5221057" cy="584775"/>
          </a:xfrm>
          <a:prstGeom prst="rect">
            <a:avLst/>
          </a:prstGeom>
        </p:spPr>
        <p:txBody>
          <a:bodyPr wrap="square">
            <a:spAutoFit/>
          </a:bodyPr>
          <a:lstStyle/>
          <a:p>
            <a:pPr algn="ctr"/>
            <a:r>
              <a:rPr lang="en-US" altLang="zh-CN"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NĂNG ĐỘNG, SÁNG TẠO</a:t>
            </a:r>
            <a:endParaRPr lang="zh-CN" altLang="en-US" sz="3200" b="1" dirty="0">
              <a:solidFill>
                <a:schemeClr val="accent2">
                  <a:lumMod val="50000"/>
                </a:schemeClr>
              </a:solidFill>
              <a:latin typeface="Tahoma" panose="020B0604030504040204" pitchFamily="34" charset="0"/>
              <a:ea typeface="Source Han Sans CN Normal" panose="020B0400000000000000" pitchFamily="34" charset="-128"/>
              <a:cs typeface="Tahoma" panose="020B0604030504040204" pitchFamily="34" charset="0"/>
            </a:endParaRPr>
          </a:p>
        </p:txBody>
      </p:sp>
      <p:pic>
        <p:nvPicPr>
          <p:cNvPr id="11" name="图片 10">
            <a:extLst>
              <a:ext uri="{FF2B5EF4-FFF2-40B4-BE49-F238E27FC236}">
                <a16:creationId xmlns="" xmlns:a16="http://schemas.microsoft.com/office/drawing/2014/main" id="{710DBE20-18A1-8B44-990F-3E272C246D47}"/>
              </a:ext>
            </a:extLst>
          </p:cNvPr>
          <p:cNvPicPr>
            <a:picLocks noChangeAspect="1"/>
          </p:cNvPicPr>
          <p:nvPr/>
        </p:nvPicPr>
        <p:blipFill>
          <a:blip r:embed="rId4"/>
          <a:stretch>
            <a:fillRect/>
          </a:stretch>
        </p:blipFill>
        <p:spPr>
          <a:xfrm>
            <a:off x="8448184" y="4894730"/>
            <a:ext cx="1621149" cy="593660"/>
          </a:xfrm>
          <a:prstGeom prst="rect">
            <a:avLst/>
          </a:prstGeom>
        </p:spPr>
      </p:pic>
      <p:pic>
        <p:nvPicPr>
          <p:cNvPr id="12" name="图片 11">
            <a:extLst>
              <a:ext uri="{FF2B5EF4-FFF2-40B4-BE49-F238E27FC236}">
                <a16:creationId xmlns="" xmlns:a16="http://schemas.microsoft.com/office/drawing/2014/main" id="{CFF3941C-15C7-6649-BC1A-3D5936B3C1AD}"/>
              </a:ext>
            </a:extLst>
          </p:cNvPr>
          <p:cNvPicPr>
            <a:picLocks noChangeAspect="1"/>
          </p:cNvPicPr>
          <p:nvPr/>
        </p:nvPicPr>
        <p:blipFill>
          <a:blip r:embed="rId5"/>
          <a:stretch>
            <a:fillRect/>
          </a:stretch>
        </p:blipFill>
        <p:spPr>
          <a:xfrm>
            <a:off x="10591803" y="1502828"/>
            <a:ext cx="667367" cy="574677"/>
          </a:xfrm>
          <a:prstGeom prst="rect">
            <a:avLst/>
          </a:prstGeom>
        </p:spPr>
      </p:pic>
      <p:sp>
        <p:nvSpPr>
          <p:cNvPr id="14" name="矩形 13">
            <a:extLst>
              <a:ext uri="{FF2B5EF4-FFF2-40B4-BE49-F238E27FC236}">
                <a16:creationId xmlns="" xmlns:a16="http://schemas.microsoft.com/office/drawing/2014/main" id="{C4D0AA02-36BE-7C49-9F66-85CC2AF355E9}"/>
              </a:ext>
            </a:extLst>
          </p:cNvPr>
          <p:cNvSpPr/>
          <p:nvPr/>
        </p:nvSpPr>
        <p:spPr>
          <a:xfrm>
            <a:off x="2082329" y="2218765"/>
            <a:ext cx="1603867" cy="1107996"/>
          </a:xfrm>
          <a:prstGeom prst="rect">
            <a:avLst/>
          </a:prstGeom>
        </p:spPr>
        <p:txBody>
          <a:bodyPr wrap="square">
            <a:spAutoFit/>
          </a:bodyPr>
          <a:lstStyle/>
          <a:p>
            <a:pPr algn="ctr"/>
            <a:r>
              <a:rPr kumimoji="1" lang="en-US" altLang="zh-CN" sz="6600" dirty="0">
                <a:solidFill>
                  <a:schemeClr val="bg2"/>
                </a:solidFill>
                <a:latin typeface="Source Han Sans CN Normal" panose="020B0400000000000000" pitchFamily="34" charset="-128"/>
                <a:ea typeface="Source Han Sans CN Normal" panose="020B0400000000000000" pitchFamily="34" charset="-128"/>
              </a:rPr>
              <a:t>1</a:t>
            </a:r>
            <a:endParaRPr kumimoji="1" lang="zh-CN" altLang="en-US" sz="6600" dirty="0">
              <a:solidFill>
                <a:schemeClr val="bg2"/>
              </a:solidFill>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5222539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xmlns:a16="http://schemas.microsoft.com/office/drawing/2014/main">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B00D514-E3DA-1B4D-859D-CC43DCA9C682}"/>
              </a:ext>
            </a:extLst>
          </p:cNvPr>
          <p:cNvSpPr txBox="1"/>
          <p:nvPr/>
        </p:nvSpPr>
        <p:spPr>
          <a:xfrm>
            <a:off x="1309777" y="115509"/>
            <a:ext cx="7634198" cy="584775"/>
          </a:xfrm>
          <a:prstGeom prst="rect">
            <a:avLst/>
          </a:prstGeom>
          <a:noFill/>
        </p:spPr>
        <p:txBody>
          <a:bodyPr wrap="square" rtlCol="0">
            <a:spAutoFit/>
          </a:bodyPr>
          <a:lstStyle>
            <a:defPPr>
              <a:defRPr lang="zh-CN"/>
            </a:defPPr>
            <a:lvl1pPr algn="ctr">
              <a:defRPr sz="2400">
                <a:solidFill>
                  <a:schemeClr val="accent1"/>
                </a:solidFill>
                <a:latin typeface="Source Han Sans CN Normal" panose="020B0400000000000000" pitchFamily="34" charset="-128"/>
                <a:ea typeface="Source Han Sans CN Normal" panose="020B0400000000000000" pitchFamily="34" charset="-128"/>
              </a:defRPr>
            </a:lvl1pPr>
          </a:lstStyle>
          <a:p>
            <a:pPr algn="l"/>
            <a:r>
              <a:rPr lang="vi-VN" altLang="zh-CN" sz="3200" b="1" dirty="0">
                <a:solidFill>
                  <a:schemeClr val="accent1">
                    <a:lumMod val="50000"/>
                  </a:schemeClr>
                </a:solidFill>
                <a:latin typeface="Calibri Light" panose="020F0302020204030204" pitchFamily="34" charset="0"/>
                <a:cs typeface="Calibri Light" panose="020F0302020204030204" pitchFamily="34" charset="0"/>
              </a:rPr>
              <a:t>1. KHÁI NIỆM NĂNG </a:t>
            </a:r>
            <a:r>
              <a:rPr lang="vi-VN" altLang="zh-CN" sz="3200" b="1" dirty="0" smtClean="0">
                <a:solidFill>
                  <a:schemeClr val="accent1">
                    <a:lumMod val="50000"/>
                  </a:schemeClr>
                </a:solidFill>
                <a:latin typeface="Calibri Light" panose="020F0302020204030204" pitchFamily="34" charset="0"/>
                <a:cs typeface="Calibri Light" panose="020F0302020204030204" pitchFamily="34" charset="0"/>
              </a:rPr>
              <a:t>ĐỘNG</a:t>
            </a:r>
            <a:r>
              <a:rPr lang="en-US" altLang="zh-CN" sz="3200" b="1" dirty="0" smtClean="0">
                <a:solidFill>
                  <a:schemeClr val="accent1">
                    <a:lumMod val="50000"/>
                  </a:schemeClr>
                </a:solidFill>
                <a:latin typeface="Calibri Light" panose="020F0302020204030204" pitchFamily="34" charset="0"/>
                <a:cs typeface="Calibri Light" panose="020F0302020204030204" pitchFamily="34" charset="0"/>
              </a:rPr>
              <a:t>,</a:t>
            </a:r>
            <a:r>
              <a:rPr lang="vi-VN" altLang="zh-CN" sz="3200" b="1" dirty="0" smtClean="0">
                <a:solidFill>
                  <a:schemeClr val="accent1">
                    <a:lumMod val="50000"/>
                  </a:schemeClr>
                </a:solidFill>
                <a:latin typeface="Calibri Light" panose="020F0302020204030204" pitchFamily="34" charset="0"/>
                <a:cs typeface="Calibri Light" panose="020F0302020204030204" pitchFamily="34" charset="0"/>
              </a:rPr>
              <a:t> </a:t>
            </a:r>
            <a:r>
              <a:rPr lang="vi-VN" altLang="zh-CN" sz="3200" b="1" dirty="0">
                <a:solidFill>
                  <a:schemeClr val="accent1">
                    <a:lumMod val="50000"/>
                  </a:schemeClr>
                </a:solidFill>
                <a:latin typeface="Calibri Light" panose="020F0302020204030204" pitchFamily="34" charset="0"/>
                <a:cs typeface="Calibri Light" panose="020F0302020204030204" pitchFamily="34" charset="0"/>
              </a:rPr>
              <a:t>SÁNG TẠO</a:t>
            </a:r>
            <a:endParaRPr lang="zh-CN" altLang="en-US" sz="3200" b="1" dirty="0">
              <a:solidFill>
                <a:schemeClr val="accent1">
                  <a:lumMod val="50000"/>
                </a:schemeClr>
              </a:solidFill>
              <a:latin typeface="Calibri Light" panose="020F0302020204030204" pitchFamily="34" charset="0"/>
              <a:cs typeface="Calibri Light" panose="020F0302020204030204" pitchFamily="34" charset="0"/>
            </a:endParaRPr>
          </a:p>
        </p:txBody>
      </p:sp>
      <p:sp>
        <p:nvSpPr>
          <p:cNvPr id="4" name="圆角矩形 3">
            <a:extLst>
              <a:ext uri="{FF2B5EF4-FFF2-40B4-BE49-F238E27FC236}">
                <a16:creationId xmlns="" xmlns:a16="http://schemas.microsoft.com/office/drawing/2014/main" id="{517C2E29-CFF4-3D4A-B511-3EBE7AC31D7A}"/>
              </a:ext>
            </a:extLst>
          </p:cNvPr>
          <p:cNvSpPr/>
          <p:nvPr/>
        </p:nvSpPr>
        <p:spPr>
          <a:xfrm>
            <a:off x="1723839" y="1576662"/>
            <a:ext cx="3964268" cy="2175896"/>
          </a:xfrm>
          <a:prstGeom prst="roundRect">
            <a:avLst>
              <a:gd name="adj" fmla="val 833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Tahoma" panose="020B0604030504040204" pitchFamily="34" charset="0"/>
              <a:ea typeface="Source Han Sans CN Normal" panose="020B0400000000000000" pitchFamily="34" charset="-128"/>
              <a:cs typeface="Tahoma" panose="020B0604030504040204" pitchFamily="34" charset="0"/>
            </a:endParaRPr>
          </a:p>
        </p:txBody>
      </p:sp>
      <p:sp>
        <p:nvSpPr>
          <p:cNvPr id="7" name="椭圆 6">
            <a:extLst>
              <a:ext uri="{FF2B5EF4-FFF2-40B4-BE49-F238E27FC236}">
                <a16:creationId xmlns="" xmlns:a16="http://schemas.microsoft.com/office/drawing/2014/main" id="{56422DC9-1306-1247-841C-2E8EA843C653}"/>
              </a:ext>
            </a:extLst>
          </p:cNvPr>
          <p:cNvSpPr/>
          <p:nvPr/>
        </p:nvSpPr>
        <p:spPr>
          <a:xfrm>
            <a:off x="1175310" y="1797421"/>
            <a:ext cx="900953" cy="9009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0" name="圆角矩形 9">
            <a:extLst>
              <a:ext uri="{FF2B5EF4-FFF2-40B4-BE49-F238E27FC236}">
                <a16:creationId xmlns="" xmlns:a16="http://schemas.microsoft.com/office/drawing/2014/main" id="{E56B4D44-3B19-B14B-A051-55E6F0199315}"/>
              </a:ext>
            </a:extLst>
          </p:cNvPr>
          <p:cNvSpPr/>
          <p:nvPr/>
        </p:nvSpPr>
        <p:spPr>
          <a:xfrm>
            <a:off x="6503897" y="1576661"/>
            <a:ext cx="4094257" cy="2175896"/>
          </a:xfrm>
          <a:prstGeom prst="roundRect">
            <a:avLst>
              <a:gd name="adj" fmla="val 833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2" name="圆角矩形 11">
            <a:extLst>
              <a:ext uri="{FF2B5EF4-FFF2-40B4-BE49-F238E27FC236}">
                <a16:creationId xmlns="" xmlns:a16="http://schemas.microsoft.com/office/drawing/2014/main" id="{9437B576-B691-4F45-A443-A24306B37DD9}"/>
              </a:ext>
            </a:extLst>
          </p:cNvPr>
          <p:cNvSpPr/>
          <p:nvPr/>
        </p:nvSpPr>
        <p:spPr>
          <a:xfrm>
            <a:off x="1723839" y="3929573"/>
            <a:ext cx="8874315" cy="2200556"/>
          </a:xfrm>
          <a:prstGeom prst="roundRect">
            <a:avLst>
              <a:gd name="adj" fmla="val 833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3" name="椭圆 12">
            <a:extLst>
              <a:ext uri="{FF2B5EF4-FFF2-40B4-BE49-F238E27FC236}">
                <a16:creationId xmlns="" xmlns:a16="http://schemas.microsoft.com/office/drawing/2014/main" id="{A8541422-77C6-2542-855F-E82C520AF5D3}"/>
              </a:ext>
            </a:extLst>
          </p:cNvPr>
          <p:cNvSpPr/>
          <p:nvPr/>
        </p:nvSpPr>
        <p:spPr>
          <a:xfrm>
            <a:off x="10341351" y="1797421"/>
            <a:ext cx="900953" cy="9009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6" name="矩形 15">
            <a:extLst>
              <a:ext uri="{FF2B5EF4-FFF2-40B4-BE49-F238E27FC236}">
                <a16:creationId xmlns="" xmlns:a16="http://schemas.microsoft.com/office/drawing/2014/main" id="{CDF77231-8B30-8B43-8E3D-69FB2C17DB74}"/>
              </a:ext>
            </a:extLst>
          </p:cNvPr>
          <p:cNvSpPr/>
          <p:nvPr/>
        </p:nvSpPr>
        <p:spPr>
          <a:xfrm>
            <a:off x="2118328" y="2148917"/>
            <a:ext cx="2537526" cy="1477328"/>
          </a:xfrm>
          <a:prstGeom prst="rect">
            <a:avLst/>
          </a:prstGeom>
        </p:spPr>
        <p:txBody>
          <a:bodyPr wrap="square">
            <a:spAutoFit/>
          </a:bodyPr>
          <a:lstStyle/>
          <a:p>
            <a:pPr algn="just">
              <a:lnSpc>
                <a:spcPct val="150000"/>
              </a:lnSpc>
            </a:pPr>
            <a:r>
              <a:rPr lang="pl-PL" sz="2000" dirty="0">
                <a:latin typeface="Tahoma" panose="020B0604030504040204" pitchFamily="34" charset="0"/>
                <a:ea typeface="Tahoma" panose="020B0604030504040204" pitchFamily="34" charset="0"/>
                <a:cs typeface="Tahoma" panose="020B0604030504040204" pitchFamily="34" charset="0"/>
              </a:rPr>
              <a:t>Năng động là</a:t>
            </a:r>
            <a:r>
              <a:rPr lang="pt-BR"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tích</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cực</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chủ</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động</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pl-PL" sz="2000" dirty="0" smtClean="0">
                <a:latin typeface="Tahoma" panose="020B0604030504040204" pitchFamily="34" charset="0"/>
                <a:ea typeface="Tahoma" panose="020B0604030504040204" pitchFamily="34" charset="0"/>
                <a:cs typeface="Tahoma" panose="020B0604030504040204" pitchFamily="34" charset="0"/>
              </a:rPr>
              <a:t>dám </a:t>
            </a:r>
            <a:r>
              <a:rPr lang="pl-PL" sz="2000" dirty="0">
                <a:latin typeface="Tahoma" panose="020B0604030504040204" pitchFamily="34" charset="0"/>
                <a:ea typeface="Tahoma" panose="020B0604030504040204" pitchFamily="34" charset="0"/>
                <a:cs typeface="Tahoma" panose="020B0604030504040204" pitchFamily="34" charset="0"/>
              </a:rPr>
              <a:t>nghĩ, dám làm.</a:t>
            </a:r>
            <a:endParaRPr lang="zh-CN" altLang="en-US" sz="2000" dirty="0">
              <a:solidFill>
                <a:schemeClr val="tx1">
                  <a:lumMod val="75000"/>
                  <a:lumOff val="25000"/>
                </a:schemeClr>
              </a:solidFill>
              <a:latin typeface="Tahoma" panose="020B0604030504040204" pitchFamily="34" charset="0"/>
              <a:ea typeface="Source Han Sans CN Normal" panose="020B0400000000000000" pitchFamily="34" charset="-128"/>
              <a:cs typeface="Tahoma" panose="020B0604030504040204" pitchFamily="34" charset="0"/>
            </a:endParaRPr>
          </a:p>
        </p:txBody>
      </p:sp>
      <p:sp>
        <p:nvSpPr>
          <p:cNvPr id="17" name="矩形 16">
            <a:extLst>
              <a:ext uri="{FF2B5EF4-FFF2-40B4-BE49-F238E27FC236}">
                <a16:creationId xmlns="" xmlns:a16="http://schemas.microsoft.com/office/drawing/2014/main" id="{1C0E747B-C5B7-984A-8D47-2AE9D7B68069}"/>
              </a:ext>
            </a:extLst>
          </p:cNvPr>
          <p:cNvSpPr/>
          <p:nvPr/>
        </p:nvSpPr>
        <p:spPr>
          <a:xfrm>
            <a:off x="2137326" y="1543419"/>
            <a:ext cx="2111573" cy="671851"/>
          </a:xfrm>
          <a:prstGeom prst="rect">
            <a:avLst/>
          </a:prstGeom>
        </p:spPr>
        <p:txBody>
          <a:bodyPr wrap="square">
            <a:spAutoFit/>
          </a:bodyPr>
          <a:lstStyle/>
          <a:p>
            <a:pPr>
              <a:lnSpc>
                <a:spcPct val="150000"/>
              </a:lnSpc>
            </a:pPr>
            <a:r>
              <a:rPr lang="vi-VN" altLang="zh-CN" sz="2800" b="1" dirty="0">
                <a:solidFill>
                  <a:schemeClr val="tx1">
                    <a:lumMod val="85000"/>
                    <a:lumOff val="15000"/>
                  </a:schemeClr>
                </a:solidFill>
                <a:latin typeface="Calibri" panose="020F0502020204030204" pitchFamily="34" charset="0"/>
                <a:ea typeface="Source Han Sans CN Normal" panose="020B0400000000000000" pitchFamily="34" charset="-128"/>
                <a:cs typeface="Calibri" panose="020F0502020204030204" pitchFamily="34" charset="0"/>
              </a:rPr>
              <a:t>NĂNG ĐỘNG</a:t>
            </a:r>
            <a:endParaRPr lang="zh-CN" altLang="en-US" sz="2800" b="1" dirty="0">
              <a:solidFill>
                <a:schemeClr val="tx1">
                  <a:lumMod val="85000"/>
                  <a:lumOff val="15000"/>
                </a:schemeClr>
              </a:solidFill>
              <a:latin typeface="Calibri" panose="020F0502020204030204" pitchFamily="34" charset="0"/>
              <a:ea typeface="Source Han Sans CN Normal" panose="020B0400000000000000" pitchFamily="34" charset="-128"/>
              <a:cs typeface="Calibri" panose="020F0502020204030204" pitchFamily="34" charset="0"/>
            </a:endParaRPr>
          </a:p>
        </p:txBody>
      </p:sp>
      <p:sp>
        <p:nvSpPr>
          <p:cNvPr id="18" name="矩形 17">
            <a:extLst>
              <a:ext uri="{FF2B5EF4-FFF2-40B4-BE49-F238E27FC236}">
                <a16:creationId xmlns="" xmlns:a16="http://schemas.microsoft.com/office/drawing/2014/main" id="{69993BB4-BBA3-1A48-B61E-EDA1D5575D08}"/>
              </a:ext>
            </a:extLst>
          </p:cNvPr>
          <p:cNvSpPr/>
          <p:nvPr/>
        </p:nvSpPr>
        <p:spPr>
          <a:xfrm>
            <a:off x="2384230" y="4455199"/>
            <a:ext cx="7864667" cy="1200329"/>
          </a:xfrm>
          <a:prstGeom prst="rect">
            <a:avLst/>
          </a:prstGeom>
        </p:spPr>
        <p:txBody>
          <a:bodyPr wrap="square">
            <a:spAutoFit/>
          </a:bodyPr>
          <a:lstStyle/>
          <a:p>
            <a:pPr algn="just"/>
            <a:r>
              <a:rPr lang="pl-PL" sz="2400" dirty="0">
                <a:latin typeface="Tahoma" panose="020B0604030504040204" pitchFamily="34" charset="0"/>
                <a:ea typeface="Tahoma" panose="020B0604030504040204" pitchFamily="34" charset="0"/>
                <a:cs typeface="Tahoma" panose="020B0604030504040204" pitchFamily="34" charset="0"/>
              </a:rPr>
              <a:t>Người năng động sáng tạo luôn </a:t>
            </a:r>
            <a:r>
              <a:rPr lang="en-US" sz="2400" dirty="0">
                <a:latin typeface="Tahoma" panose="020B0604030504040204" pitchFamily="34" charset="0"/>
                <a:ea typeface="Tahoma" panose="020B0604030504040204" pitchFamily="34" charset="0"/>
                <a:cs typeface="Tahoma" panose="020B0604030504040204" pitchFamily="34" charset="0"/>
              </a:rPr>
              <a:t>say </a:t>
            </a:r>
            <a:r>
              <a:rPr lang="en-US" sz="2400" dirty="0" err="1">
                <a:latin typeface="Tahoma" panose="020B0604030504040204" pitchFamily="34" charset="0"/>
                <a:ea typeface="Tahoma" panose="020B0604030504040204" pitchFamily="34" charset="0"/>
                <a:cs typeface="Tahoma" panose="020B0604030504040204" pitchFamily="34" charset="0"/>
              </a:rPr>
              <a:t>mê</a:t>
            </a:r>
            <a:r>
              <a:rPr lang="en-US" sz="2400" dirty="0">
                <a:latin typeface="Tahoma" panose="020B0604030504040204" pitchFamily="34" charset="0"/>
                <a:ea typeface="Tahoma" panose="020B0604030504040204" pitchFamily="34" charset="0"/>
                <a:cs typeface="Tahoma" panose="020B0604030504040204" pitchFamily="34" charset="0"/>
              </a:rPr>
              <a:t> </a:t>
            </a:r>
            <a:r>
              <a:rPr lang="pl-PL" sz="2400" dirty="0">
                <a:latin typeface="Tahoma" panose="020B0604030504040204" pitchFamily="34" charset="0"/>
                <a:ea typeface="Tahoma" panose="020B0604030504040204" pitchFamily="34" charset="0"/>
                <a:cs typeface="Tahoma" panose="020B0604030504040204" pitchFamily="34" charset="0"/>
              </a:rPr>
              <a:t>tìm tòi, phát hiện và linh hoạt xử lý các tình huống trong học tập, lao động, công tác ... nhằm đạt hiệu quả cao.</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0" name="矩形 19">
            <a:extLst>
              <a:ext uri="{FF2B5EF4-FFF2-40B4-BE49-F238E27FC236}">
                <a16:creationId xmlns="" xmlns:a16="http://schemas.microsoft.com/office/drawing/2014/main" id="{59AEA943-9BC8-5B42-AA50-2A81168D27B1}"/>
              </a:ext>
            </a:extLst>
          </p:cNvPr>
          <p:cNvSpPr/>
          <p:nvPr/>
        </p:nvSpPr>
        <p:spPr>
          <a:xfrm>
            <a:off x="7824869" y="1895454"/>
            <a:ext cx="2722949" cy="1938992"/>
          </a:xfrm>
          <a:prstGeom prst="rect">
            <a:avLst/>
          </a:prstGeom>
        </p:spPr>
        <p:txBody>
          <a:bodyPr wrap="square">
            <a:spAutoFit/>
          </a:bodyPr>
          <a:lstStyle/>
          <a:p>
            <a:pPr algn="ctr">
              <a:lnSpc>
                <a:spcPct val="150000"/>
              </a:lnSpc>
            </a:pPr>
            <a:r>
              <a:rPr lang="pl-PL" sz="2000" dirty="0">
                <a:latin typeface="Tahoma" panose="020B0604030504040204" pitchFamily="34" charset="0"/>
                <a:ea typeface="Tahoma" panose="020B0604030504040204" pitchFamily="34" charset="0"/>
                <a:cs typeface="Tahoma" panose="020B0604030504040204" pitchFamily="34" charset="0"/>
              </a:rPr>
              <a:t>Sáng tạo là say mê nghiên cứu tìm tòi để để tạo ra </a:t>
            </a:r>
            <a:r>
              <a:rPr lang="en-US" sz="2000" dirty="0" err="1">
                <a:latin typeface="Tahoma" panose="020B0604030504040204" pitchFamily="34" charset="0"/>
                <a:ea typeface="Tahoma" panose="020B0604030504040204" pitchFamily="34" charset="0"/>
                <a:cs typeface="Tahoma" panose="020B0604030504040204" pitchFamily="34" charset="0"/>
              </a:rPr>
              <a:t>những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giá</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trị</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mới</a:t>
            </a:r>
            <a:endParaRPr lang="zh-CN" altLang="en-US" sz="2000" dirty="0">
              <a:solidFill>
                <a:schemeClr val="tx1">
                  <a:lumMod val="75000"/>
                  <a:lumOff val="25000"/>
                </a:schemeClr>
              </a:solidFill>
              <a:latin typeface="Tahoma" panose="020B0604030504040204" pitchFamily="34" charset="0"/>
              <a:ea typeface="Source Han Sans CN Normal" panose="020B0400000000000000" pitchFamily="34" charset="-128"/>
              <a:cs typeface="Tahoma" panose="020B0604030504040204" pitchFamily="34" charset="0"/>
            </a:endParaRPr>
          </a:p>
        </p:txBody>
      </p:sp>
      <p:sp>
        <p:nvSpPr>
          <p:cNvPr id="21" name="矩形 20">
            <a:extLst>
              <a:ext uri="{FF2B5EF4-FFF2-40B4-BE49-F238E27FC236}">
                <a16:creationId xmlns="" xmlns:a16="http://schemas.microsoft.com/office/drawing/2014/main" id="{9E52EB5D-4757-624E-9B79-2ABDD36270E7}"/>
              </a:ext>
            </a:extLst>
          </p:cNvPr>
          <p:cNvSpPr/>
          <p:nvPr/>
        </p:nvSpPr>
        <p:spPr>
          <a:xfrm>
            <a:off x="7708338" y="1461495"/>
            <a:ext cx="2517405" cy="671851"/>
          </a:xfrm>
          <a:prstGeom prst="rect">
            <a:avLst/>
          </a:prstGeom>
        </p:spPr>
        <p:txBody>
          <a:bodyPr wrap="square">
            <a:spAutoFit/>
          </a:bodyPr>
          <a:lstStyle/>
          <a:p>
            <a:pPr algn="r">
              <a:lnSpc>
                <a:spcPct val="150000"/>
              </a:lnSpc>
            </a:pPr>
            <a:r>
              <a:rPr lang="vi-VN" altLang="zh-CN" sz="2800" b="1" dirty="0">
                <a:solidFill>
                  <a:schemeClr val="tx1">
                    <a:lumMod val="85000"/>
                    <a:lumOff val="15000"/>
                  </a:schemeClr>
                </a:solidFill>
                <a:latin typeface="Calibri" panose="020F0502020204030204" pitchFamily="34" charset="0"/>
                <a:ea typeface="Source Han Sans CN Normal" panose="020B0400000000000000" pitchFamily="34" charset="-128"/>
                <a:cs typeface="Calibri" panose="020F0502020204030204" pitchFamily="34" charset="0"/>
              </a:rPr>
              <a:t>SÁNG TẠO</a:t>
            </a:r>
            <a:endParaRPr lang="zh-CN" altLang="en-US" sz="2800" b="1" dirty="0">
              <a:solidFill>
                <a:schemeClr val="tx1">
                  <a:lumMod val="85000"/>
                  <a:lumOff val="15000"/>
                </a:schemeClr>
              </a:solidFill>
              <a:latin typeface="Calibri" panose="020F0502020204030204" pitchFamily="34" charset="0"/>
              <a:ea typeface="Source Han Sans CN Normal" panose="020B0400000000000000" pitchFamily="34" charset="-128"/>
              <a:cs typeface="Calibri" panose="020F0502020204030204" pitchFamily="34" charset="0"/>
            </a:endParaRPr>
          </a:p>
        </p:txBody>
      </p:sp>
      <p:pic>
        <p:nvPicPr>
          <p:cNvPr id="24" name="图形 23" descr="灯泡和齿轮">
            <a:extLst>
              <a:ext uri="{FF2B5EF4-FFF2-40B4-BE49-F238E27FC236}">
                <a16:creationId xmlns="" xmlns:a16="http://schemas.microsoft.com/office/drawing/2014/main" id="{BD01824F-62C1-8143-A29D-45495D336B0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348211" y="1977639"/>
            <a:ext cx="513135" cy="513135"/>
          </a:xfrm>
          <a:prstGeom prst="rect">
            <a:avLst/>
          </a:prstGeom>
        </p:spPr>
      </p:pic>
      <p:pic>
        <p:nvPicPr>
          <p:cNvPr id="26" name="图形 25" descr="带箭头的圆圈">
            <a:extLst>
              <a:ext uri="{FF2B5EF4-FFF2-40B4-BE49-F238E27FC236}">
                <a16:creationId xmlns="" xmlns:a16="http://schemas.microsoft.com/office/drawing/2014/main" id="{A670A7CD-6301-9149-AE28-3F4427C0989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516534" y="1982500"/>
            <a:ext cx="548531" cy="548530"/>
          </a:xfrm>
          <a:prstGeom prst="rect">
            <a:avLst/>
          </a:prstGeom>
        </p:spPr>
      </p:pic>
      <p:pic>
        <p:nvPicPr>
          <p:cNvPr id="30" name="图形 29" descr="云计算">
            <a:extLst>
              <a:ext uri="{FF2B5EF4-FFF2-40B4-BE49-F238E27FC236}">
                <a16:creationId xmlns="" xmlns:a16="http://schemas.microsoft.com/office/drawing/2014/main" id="{8B75F86E-64E6-D745-92D7-DD890541BEB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0477409" y="4161581"/>
            <a:ext cx="419659" cy="419659"/>
          </a:xfrm>
          <a:prstGeom prst="rect">
            <a:avLst/>
          </a:prstGeom>
        </p:spPr>
      </p:pic>
      <p:sp>
        <p:nvSpPr>
          <p:cNvPr id="2" name="Oval 1">
            <a:extLst>
              <a:ext uri="{FF2B5EF4-FFF2-40B4-BE49-F238E27FC236}">
                <a16:creationId xmlns="" xmlns:a16="http://schemas.microsoft.com/office/drawing/2014/main" id="{C37E1055-7382-204E-AB37-E7DB9FCF0D20}"/>
              </a:ext>
            </a:extLst>
          </p:cNvPr>
          <p:cNvSpPr/>
          <p:nvPr/>
        </p:nvSpPr>
        <p:spPr>
          <a:xfrm>
            <a:off x="4585904" y="2199019"/>
            <a:ext cx="3207681" cy="220055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x-none"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NĂNG ĐỘNG SÁNG TẠO </a:t>
            </a:r>
          </a:p>
          <a:p>
            <a:pPr algn="ctr"/>
            <a:r>
              <a:rPr kumimoji="1" lang="x-none"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 GÌ?</a:t>
            </a:r>
          </a:p>
        </p:txBody>
      </p:sp>
    </p:spTree>
    <p:extLst>
      <p:ext uri="{BB962C8B-B14F-4D97-AF65-F5344CB8AC3E}">
        <p14:creationId xmlns:p14="http://schemas.microsoft.com/office/powerpoint/2010/main" val="378673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7" grpId="0" animBg="1"/>
      <p:bldP spid="10" grpId="0" animBg="1"/>
      <p:bldP spid="12" grpId="0" animBg="1"/>
      <p:bldP spid="13" grpId="0" animBg="1"/>
      <p:bldP spid="16" grpId="0"/>
      <p:bldP spid="17" grpId="0"/>
      <p:bldP spid="18"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B00D514-E3DA-1B4D-859D-CC43DCA9C682}"/>
              </a:ext>
            </a:extLst>
          </p:cNvPr>
          <p:cNvSpPr txBox="1"/>
          <p:nvPr/>
        </p:nvSpPr>
        <p:spPr>
          <a:xfrm>
            <a:off x="1309777" y="115509"/>
            <a:ext cx="8662898" cy="646331"/>
          </a:xfrm>
          <a:prstGeom prst="rect">
            <a:avLst/>
          </a:prstGeom>
          <a:noFill/>
        </p:spPr>
        <p:txBody>
          <a:bodyPr wrap="square" rtlCol="0">
            <a:spAutoFit/>
          </a:bodyPr>
          <a:lstStyle>
            <a:defPPr>
              <a:defRPr lang="zh-CN"/>
            </a:defPPr>
            <a:lvl1pPr algn="ctr">
              <a:defRPr sz="2400">
                <a:solidFill>
                  <a:schemeClr val="accent1"/>
                </a:solidFill>
                <a:latin typeface="Source Han Sans CN Normal" panose="020B0400000000000000" pitchFamily="34" charset="-128"/>
                <a:ea typeface="Source Han Sans CN Normal" panose="020B0400000000000000" pitchFamily="34" charset="-128"/>
              </a:defRPr>
            </a:lvl1pPr>
          </a:lstStyle>
          <a:p>
            <a:pPr algn="l"/>
            <a:r>
              <a:rPr lang="vi-VN" altLang="zh-CN" sz="3600" b="1" dirty="0">
                <a:solidFill>
                  <a:schemeClr val="accent1">
                    <a:lumMod val="50000"/>
                  </a:schemeClr>
                </a:solidFill>
                <a:latin typeface="Bahnschrift SemiBold Condensed" panose="020B0502040204020203" pitchFamily="34" charset="0"/>
              </a:rPr>
              <a:t>VÌ SAO PHẢI NĂNG ĐỘNG SÁNG TẠO?</a:t>
            </a:r>
            <a:endParaRPr lang="zh-CN" altLang="en-US" sz="3600" b="1" dirty="0">
              <a:solidFill>
                <a:schemeClr val="accent1">
                  <a:lumMod val="50000"/>
                </a:schemeClr>
              </a:solidFill>
              <a:latin typeface="Bahnschrift SemiBold Condensed" panose="020B0502040204020203" pitchFamily="34" charset="0"/>
            </a:endParaRPr>
          </a:p>
        </p:txBody>
      </p:sp>
      <p:cxnSp>
        <p:nvCxnSpPr>
          <p:cNvPr id="5" name="直线箭头连接符 4">
            <a:extLst>
              <a:ext uri="{FF2B5EF4-FFF2-40B4-BE49-F238E27FC236}">
                <a16:creationId xmlns="" xmlns:a16="http://schemas.microsoft.com/office/drawing/2014/main" id="{26D31DD5-F3E9-2E48-8FE4-BCE3C5D1965B}"/>
              </a:ext>
            </a:extLst>
          </p:cNvPr>
          <p:cNvCxnSpPr>
            <a:cxnSpLocks/>
          </p:cNvCxnSpPr>
          <p:nvPr/>
        </p:nvCxnSpPr>
        <p:spPr>
          <a:xfrm>
            <a:off x="6096000" y="828690"/>
            <a:ext cx="0" cy="52149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 xmlns:a16="http://schemas.microsoft.com/office/drawing/2014/main" id="{CE29A605-1811-1C49-AC55-A658E64E4630}"/>
              </a:ext>
            </a:extLst>
          </p:cNvPr>
          <p:cNvSpPr/>
          <p:nvPr/>
        </p:nvSpPr>
        <p:spPr>
          <a:xfrm>
            <a:off x="5997390" y="1790785"/>
            <a:ext cx="174811" cy="1748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1" name="矩形 10">
            <a:extLst>
              <a:ext uri="{FF2B5EF4-FFF2-40B4-BE49-F238E27FC236}">
                <a16:creationId xmlns="" xmlns:a16="http://schemas.microsoft.com/office/drawing/2014/main" id="{FBFC5578-799B-8C42-8ED9-F51EB6B79CE8}"/>
              </a:ext>
            </a:extLst>
          </p:cNvPr>
          <p:cNvSpPr/>
          <p:nvPr/>
        </p:nvSpPr>
        <p:spPr>
          <a:xfrm>
            <a:off x="6935627" y="1093360"/>
            <a:ext cx="4338892" cy="1569660"/>
          </a:xfrm>
          <a:prstGeom prst="rect">
            <a:avLst/>
          </a:prstGeom>
        </p:spPr>
        <p:txBody>
          <a:bodyPr wrap="square">
            <a:spAutoFit/>
          </a:bodyPr>
          <a:lstStyle/>
          <a:p>
            <a:pPr lvl="0" algn="just"/>
            <a:r>
              <a:rPr lang="pl-PL" sz="2400" dirty="0">
                <a:latin typeface="Calibri" panose="020F0502020204030204" pitchFamily="34" charset="0"/>
                <a:cs typeface="Calibri" panose="020F0502020204030204" pitchFamily="34" charset="0"/>
              </a:rPr>
              <a:t>Giúp con người vượt qua </a:t>
            </a:r>
            <a:r>
              <a:rPr lang="en-US" sz="2400" b="1" dirty="0" err="1">
                <a:solidFill>
                  <a:srgbClr val="FF0000"/>
                </a:solidFill>
                <a:latin typeface="Calibri" panose="020F0502020204030204" pitchFamily="34" charset="0"/>
                <a:cs typeface="Calibri" panose="020F0502020204030204" pitchFamily="34" charset="0"/>
              </a:rPr>
              <a:t>những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buộc</a:t>
            </a:r>
            <a:r>
              <a:rPr lang="en-US" sz="2400" b="1" dirty="0">
                <a:solidFill>
                  <a:srgbClr val="FF0000"/>
                </a:solidFill>
                <a:latin typeface="Calibri" panose="020F0502020204030204" pitchFamily="34" charset="0"/>
                <a:cs typeface="Calibri" panose="020F0502020204030204" pitchFamily="34" charset="0"/>
              </a:rPr>
              <a:t> </a:t>
            </a:r>
            <a:r>
              <a:rPr lang="pt-BR" sz="2400" dirty="0">
                <a:latin typeface="Calibri" panose="020F0502020204030204" pitchFamily="34" charset="0"/>
                <a:cs typeface="Calibri" panose="020F0502020204030204" pitchFamily="34" charset="0"/>
              </a:rPr>
              <a:t>của hoàn cảnh</a:t>
            </a:r>
            <a:r>
              <a:rPr lang="pl-PL" sz="2400" dirty="0">
                <a:latin typeface="Calibri" panose="020F0502020204030204" pitchFamily="34" charset="0"/>
                <a:cs typeface="Calibri" panose="020F0502020204030204" pitchFamily="34" charset="0"/>
              </a:rPr>
              <a:t>, </a:t>
            </a:r>
            <a:r>
              <a:rPr lang="pt-BR" sz="2400" dirty="0">
                <a:latin typeface="Calibri" panose="020F0502020204030204" pitchFamily="34" charset="0"/>
                <a:cs typeface="Calibri" panose="020F0502020204030204" pitchFamily="34" charset="0"/>
              </a:rPr>
              <a:t>rút ngắn thời gian </a:t>
            </a:r>
            <a:r>
              <a:rPr lang="pl-PL" sz="2400" dirty="0">
                <a:latin typeface="Calibri" panose="020F0502020204030204" pitchFamily="34" charset="0"/>
                <a:cs typeface="Calibri" panose="020F0502020204030204" pitchFamily="34" charset="0"/>
              </a:rPr>
              <a:t>để đạt mục đích nhanh chóng và tốt đẹp.</a:t>
            </a:r>
            <a:endParaRPr lang="en-US" sz="2400">
              <a:latin typeface="Calibri" panose="020F0502020204030204" pitchFamily="34" charset="0"/>
              <a:cs typeface="Calibri" panose="020F0502020204030204" pitchFamily="34" charset="0"/>
            </a:endParaRPr>
          </a:p>
        </p:txBody>
      </p:sp>
      <p:sp>
        <p:nvSpPr>
          <p:cNvPr id="17" name="椭圆 16">
            <a:extLst>
              <a:ext uri="{FF2B5EF4-FFF2-40B4-BE49-F238E27FC236}">
                <a16:creationId xmlns="" xmlns:a16="http://schemas.microsoft.com/office/drawing/2014/main" id="{8FD4C5A2-3531-554A-9BDF-FBCF3455D495}"/>
              </a:ext>
            </a:extLst>
          </p:cNvPr>
          <p:cNvSpPr/>
          <p:nvPr/>
        </p:nvSpPr>
        <p:spPr>
          <a:xfrm>
            <a:off x="6011678" y="2950845"/>
            <a:ext cx="174811" cy="1748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
        <p:nvSpPr>
          <p:cNvPr id="19" name="矩形 18">
            <a:extLst>
              <a:ext uri="{FF2B5EF4-FFF2-40B4-BE49-F238E27FC236}">
                <a16:creationId xmlns="" xmlns:a16="http://schemas.microsoft.com/office/drawing/2014/main" id="{ADB757EB-F161-2348-8427-199CA483F359}"/>
              </a:ext>
            </a:extLst>
          </p:cNvPr>
          <p:cNvSpPr/>
          <p:nvPr/>
        </p:nvSpPr>
        <p:spPr>
          <a:xfrm>
            <a:off x="6935627" y="3772956"/>
            <a:ext cx="4338892" cy="1200329"/>
          </a:xfrm>
          <a:prstGeom prst="rect">
            <a:avLst/>
          </a:prstGeom>
        </p:spPr>
        <p:txBody>
          <a:bodyPr wrap="square">
            <a:spAutoFit/>
          </a:bodyPr>
          <a:lstStyle/>
          <a:p>
            <a:pPr lvl="0" algn="just"/>
            <a:r>
              <a:rPr lang="pl-PL" sz="2400" dirty="0">
                <a:latin typeface="Calibri" panose="020F0502020204030204" pitchFamily="34" charset="0"/>
                <a:cs typeface="Calibri" panose="020F0502020204030204" pitchFamily="34" charset="0"/>
              </a:rPr>
              <a:t>Làm nên những kỳ tích vẻ vang, mang lại vinh dự cho bản thân, gia đình và đất nước.</a:t>
            </a:r>
            <a:endParaRPr lang="en-US" sz="240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 xmlns:a16="http://schemas.microsoft.com/office/drawing/2014/main" id="{D16E660B-E094-6943-B1CF-41FE6C2392E6}"/>
              </a:ext>
            </a:extLst>
          </p:cNvPr>
          <p:cNvSpPr txBox="1"/>
          <p:nvPr/>
        </p:nvSpPr>
        <p:spPr>
          <a:xfrm>
            <a:off x="1185988" y="2635790"/>
            <a:ext cx="4533902" cy="402461"/>
          </a:xfrm>
          <a:prstGeom prst="rect">
            <a:avLst/>
          </a:prstGeom>
          <a:noFill/>
        </p:spPr>
        <p:txBody>
          <a:bodyPr wrap="square" rtlCol="0">
            <a:noAutofit/>
          </a:bodyPr>
          <a:lstStyle/>
          <a:p>
            <a:pPr lvl="0" algn="just"/>
            <a:r>
              <a:rPr lang="pl-PL" sz="2400" dirty="0">
                <a:latin typeface="Calibri" panose="020F0502020204030204" pitchFamily="34" charset="0"/>
                <a:cs typeface="Calibri" panose="020F0502020204030204" pitchFamily="34" charset="0"/>
              </a:rPr>
              <a:t>Năng động, sáng tạo là </a:t>
            </a:r>
            <a:r>
              <a:rPr lang="pt-BR" sz="2400" b="1" dirty="0">
                <a:solidFill>
                  <a:srgbClr val="FF0000"/>
                </a:solidFill>
                <a:latin typeface="Calibri" panose="020F0502020204030204" pitchFamily="34" charset="0"/>
                <a:cs typeface="Calibri" panose="020F0502020204030204" pitchFamily="34" charset="0"/>
              </a:rPr>
              <a:t>phẩm chất cần thiết </a:t>
            </a:r>
            <a:r>
              <a:rPr lang="pl-PL" sz="2400" dirty="0">
                <a:latin typeface="Calibri" panose="020F0502020204030204" pitchFamily="34" charset="0"/>
                <a:cs typeface="Calibri" panose="020F0502020204030204" pitchFamily="34" charset="0"/>
              </a:rPr>
              <a:t>của người lao động trong xã hội hiện đại.</a:t>
            </a:r>
            <a:endParaRPr lang="en-US" sz="2400" dirty="0">
              <a:latin typeface="Calibri" panose="020F0502020204030204" pitchFamily="34" charset="0"/>
              <a:cs typeface="Calibri" panose="020F0502020204030204" pitchFamily="34" charset="0"/>
            </a:endParaRPr>
          </a:p>
        </p:txBody>
      </p:sp>
      <p:sp>
        <p:nvSpPr>
          <p:cNvPr id="25" name="椭圆 24">
            <a:extLst>
              <a:ext uri="{FF2B5EF4-FFF2-40B4-BE49-F238E27FC236}">
                <a16:creationId xmlns="" xmlns:a16="http://schemas.microsoft.com/office/drawing/2014/main" id="{BA6424D5-F962-A144-85B7-913268CDE0D1}"/>
              </a:ext>
            </a:extLst>
          </p:cNvPr>
          <p:cNvSpPr/>
          <p:nvPr/>
        </p:nvSpPr>
        <p:spPr>
          <a:xfrm>
            <a:off x="6018120" y="4285716"/>
            <a:ext cx="174811" cy="1748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291439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righ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1" grpId="0"/>
      <p:bldP spid="17" grpId="0" animBg="1"/>
      <p:bldP spid="19" grpId="0"/>
      <p:bldP spid="22"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834</Words>
  <Application>Microsoft Office PowerPoint</Application>
  <PresentationFormat>Widescreen</PresentationFormat>
  <Paragraphs>99</Paragraphs>
  <Slides>19</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宋体</vt:lpstr>
      <vt:lpstr>Arial</vt:lpstr>
      <vt:lpstr>Arial</vt:lpstr>
      <vt:lpstr>Bahnschrift SemiBold Condensed</vt:lpstr>
      <vt:lpstr>Calibri</vt:lpstr>
      <vt:lpstr>Calibri Light</vt:lpstr>
      <vt:lpstr>Roboto-Regular</vt:lpstr>
      <vt:lpstr>Source Han Sans CN Normal</vt:lpstr>
      <vt:lpstr>Tahoma</vt:lpstr>
      <vt:lpstr>Times New Roman</vt:lpstr>
      <vt:lpstr>字魂35号-经典雅黑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cp:revision>
  <dcterms:created xsi:type="dcterms:W3CDTF">2021-11-29T01:59:25Z</dcterms:created>
  <dcterms:modified xsi:type="dcterms:W3CDTF">2021-12-03T08:07:27Z</dcterms:modified>
</cp:coreProperties>
</file>